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7" r:id="rId4"/>
    <p:sldId id="278" r:id="rId5"/>
    <p:sldId id="279" r:id="rId6"/>
    <p:sldId id="280" r:id="rId7"/>
    <p:sldId id="314" r:id="rId8"/>
    <p:sldId id="315" r:id="rId9"/>
    <p:sldId id="288" r:id="rId10"/>
    <p:sldId id="323" r:id="rId11"/>
    <p:sldId id="324" r:id="rId12"/>
    <p:sldId id="281" r:id="rId13"/>
    <p:sldId id="282" r:id="rId14"/>
    <p:sldId id="283" r:id="rId15"/>
    <p:sldId id="289" r:id="rId16"/>
    <p:sldId id="319" r:id="rId17"/>
    <p:sldId id="290" r:id="rId18"/>
    <p:sldId id="291" r:id="rId19"/>
    <p:sldId id="320" r:id="rId20"/>
    <p:sldId id="292" r:id="rId21"/>
    <p:sldId id="284" r:id="rId22"/>
    <p:sldId id="285" r:id="rId23"/>
    <p:sldId id="295" r:id="rId24"/>
    <p:sldId id="296" r:id="rId25"/>
    <p:sldId id="325" r:id="rId26"/>
    <p:sldId id="326" r:id="rId27"/>
    <p:sldId id="327" r:id="rId28"/>
    <p:sldId id="297" r:id="rId29"/>
    <p:sldId id="299" r:id="rId30"/>
    <p:sldId id="300" r:id="rId31"/>
    <p:sldId id="321" r:id="rId32"/>
    <p:sldId id="322" r:id="rId33"/>
    <p:sldId id="303" r:id="rId34"/>
    <p:sldId id="304" r:id="rId35"/>
    <p:sldId id="305" r:id="rId36"/>
    <p:sldId id="306" r:id="rId37"/>
    <p:sldId id="307" r:id="rId38"/>
    <p:sldId id="308" r:id="rId39"/>
    <p:sldId id="310" r:id="rId40"/>
    <p:sldId id="311" r:id="rId41"/>
    <p:sldId id="312" r:id="rId42"/>
    <p:sldId id="313" r:id="rId4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45" autoAdjust="0"/>
    <p:restoredTop sz="94652" autoAdjust="0"/>
  </p:normalViewPr>
  <p:slideViewPr>
    <p:cSldViewPr>
      <p:cViewPr>
        <p:scale>
          <a:sx n="44" d="100"/>
          <a:sy n="44" d="100"/>
        </p:scale>
        <p:origin x="-61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F541-FC90-4F38-BA62-0D86FB258DA4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102E-EAA1-408F-9601-7CFD6993F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F541-FC90-4F38-BA62-0D86FB258DA4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102E-EAA1-408F-9601-7CFD6993F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F541-FC90-4F38-BA62-0D86FB258DA4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102E-EAA1-408F-9601-7CFD6993F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F541-FC90-4F38-BA62-0D86FB258DA4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102E-EAA1-408F-9601-7CFD6993F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F541-FC90-4F38-BA62-0D86FB258DA4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102E-EAA1-408F-9601-7CFD6993F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F541-FC90-4F38-BA62-0D86FB258DA4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102E-EAA1-408F-9601-7CFD6993F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F541-FC90-4F38-BA62-0D86FB258DA4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102E-EAA1-408F-9601-7CFD6993F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F541-FC90-4F38-BA62-0D86FB258DA4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102E-EAA1-408F-9601-7CFD6993F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F541-FC90-4F38-BA62-0D86FB258DA4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102E-EAA1-408F-9601-7CFD6993F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F541-FC90-4F38-BA62-0D86FB258DA4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102E-EAA1-408F-9601-7CFD6993F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F541-FC90-4F38-BA62-0D86FB258DA4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102E-EAA1-408F-9601-7CFD6993F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CF541-FC90-4F38-BA62-0D86FB258DA4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4102E-EAA1-408F-9601-7CFD6993F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1"/>
            <a:ext cx="7772400" cy="2590800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Balanced Binary Search Trees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867400"/>
            <a:ext cx="6400800" cy="3048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©Robert E. Tarjan 2013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AVL-tree height bound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14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Fibonacci numbers</a:t>
            </a:r>
          </a:p>
          <a:p>
            <a:pPr>
              <a:buNone/>
            </a:pPr>
            <a:r>
              <a:rPr lang="en-US" dirty="0" smtClean="0"/>
              <a:t>    F</a:t>
            </a:r>
            <a:r>
              <a:rPr lang="en-US" baseline="-25000" dirty="0" smtClean="0"/>
              <a:t>0</a:t>
            </a:r>
            <a:r>
              <a:rPr lang="en-US" dirty="0" smtClean="0"/>
              <a:t> = 0, F</a:t>
            </a:r>
            <a:r>
              <a:rPr lang="en-US" baseline="-25000" dirty="0" smtClean="0"/>
              <a:t>1</a:t>
            </a:r>
            <a:r>
              <a:rPr lang="en-US" dirty="0" smtClean="0"/>
              <a:t> = 1, </a:t>
            </a:r>
            <a:r>
              <a:rPr lang="en-US" dirty="0" err="1" smtClean="0"/>
              <a:t>F</a:t>
            </a:r>
            <a:r>
              <a:rPr lang="en-US" i="1" baseline="-25000" dirty="0" err="1" smtClean="0"/>
              <a:t>k</a:t>
            </a:r>
            <a:r>
              <a:rPr lang="en-US" dirty="0" smtClean="0"/>
              <a:t> = </a:t>
            </a:r>
            <a:r>
              <a:rPr lang="en-US" dirty="0" err="1" smtClean="0"/>
              <a:t>F</a:t>
            </a:r>
            <a:r>
              <a:rPr lang="en-US" i="1" baseline="-25000" dirty="0" err="1" smtClean="0"/>
              <a:t>k</a:t>
            </a:r>
            <a:r>
              <a:rPr lang="en-US" i="1" baseline="-25000" dirty="0" smtClean="0"/>
              <a:t> </a:t>
            </a:r>
            <a:r>
              <a:rPr lang="en-US" baseline="-25000" dirty="0" smtClean="0"/>
              <a:t>– 1</a:t>
            </a:r>
            <a:r>
              <a:rPr lang="en-US" dirty="0" smtClean="0"/>
              <a:t> + </a:t>
            </a:r>
            <a:r>
              <a:rPr lang="en-US" dirty="0" err="1" smtClean="0"/>
              <a:t>F</a:t>
            </a:r>
            <a:r>
              <a:rPr lang="en-US" i="1" baseline="-25000" dirty="0" err="1" smtClean="0"/>
              <a:t>k</a:t>
            </a:r>
            <a:r>
              <a:rPr lang="en-US" i="1" baseline="-25000" dirty="0" smtClean="0"/>
              <a:t> </a:t>
            </a:r>
            <a:r>
              <a:rPr lang="en-US" baseline="-25000" dirty="0" smtClean="0"/>
              <a:t>– 2</a:t>
            </a:r>
            <a:r>
              <a:rPr lang="en-US" dirty="0" smtClean="0"/>
              <a:t> for </a:t>
            </a:r>
            <a:r>
              <a:rPr lang="en-US" i="1" dirty="0" smtClean="0"/>
              <a:t>k </a:t>
            </a:r>
            <a:r>
              <a:rPr lang="en-US" dirty="0" smtClean="0"/>
              <a:t>&gt; 1</a:t>
            </a:r>
          </a:p>
          <a:p>
            <a:pPr>
              <a:buNone/>
            </a:pPr>
            <a:r>
              <a:rPr lang="en-US" dirty="0" smtClean="0"/>
              <a:t>        0, 1, 1, 2, 3, 5, 8, 13, 21, 34, 55,…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dirty="0" smtClean="0"/>
              <a:t>Golden ratio </a:t>
            </a:r>
            <a:r>
              <a:rPr lang="el-GR" i="1" dirty="0" smtClean="0"/>
              <a:t>φ</a:t>
            </a:r>
            <a:r>
              <a:rPr lang="en-US" dirty="0" smtClean="0"/>
              <a:t> = (1 + </a:t>
            </a:r>
            <a:r>
              <a:rPr lang="en-US" dirty="0" smtClean="0">
                <a:sym typeface="Symbol"/>
              </a:rPr>
              <a:t></a:t>
            </a:r>
            <a:r>
              <a:rPr lang="en-US" dirty="0" smtClean="0"/>
              <a:t>5)/2 </a:t>
            </a:r>
          </a:p>
          <a:p>
            <a:pPr>
              <a:buNone/>
            </a:pPr>
            <a:r>
              <a:rPr lang="en-US" i="1" dirty="0" smtClean="0"/>
              <a:t>        </a:t>
            </a:r>
            <a:r>
              <a:rPr lang="el-GR" i="1" dirty="0" smtClean="0"/>
              <a:t>φ</a:t>
            </a:r>
            <a:r>
              <a:rPr lang="en-US" baseline="30000" dirty="0" smtClean="0"/>
              <a:t>2</a:t>
            </a:r>
            <a:r>
              <a:rPr lang="en-US" dirty="0" smtClean="0"/>
              <a:t> = </a:t>
            </a:r>
            <a:r>
              <a:rPr lang="el-GR" i="1" dirty="0" smtClean="0"/>
              <a:t>φ</a:t>
            </a:r>
            <a:r>
              <a:rPr lang="en-US" dirty="0" smtClean="0"/>
              <a:t> + 1               </a:t>
            </a:r>
            <a:r>
              <a:rPr lang="el-GR" i="1" dirty="0" smtClean="0"/>
              <a:t>φ</a:t>
            </a:r>
            <a:r>
              <a:rPr lang="en-US" i="1" baseline="30000" dirty="0" smtClean="0"/>
              <a:t>k</a:t>
            </a:r>
            <a:r>
              <a:rPr lang="en-US" i="1" dirty="0" smtClean="0"/>
              <a:t> </a:t>
            </a:r>
            <a:r>
              <a:rPr lang="en-US" dirty="0" smtClean="0">
                <a:latin typeface="Calibri"/>
              </a:rPr>
              <a:t>≤</a:t>
            </a:r>
            <a:r>
              <a:rPr lang="en-US" dirty="0" smtClean="0"/>
              <a:t> </a:t>
            </a:r>
            <a:r>
              <a:rPr lang="en-US" dirty="0" err="1" smtClean="0"/>
              <a:t>F</a:t>
            </a:r>
            <a:r>
              <a:rPr lang="en-US" i="1" baseline="-25000" dirty="0" err="1" smtClean="0"/>
              <a:t>k</a:t>
            </a:r>
            <a:r>
              <a:rPr lang="en-US" i="1" baseline="-25000" dirty="0" smtClean="0"/>
              <a:t> </a:t>
            </a:r>
            <a:r>
              <a:rPr lang="en-US" baseline="-25000" dirty="0" smtClean="0"/>
              <a:t>+ 2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sz="3600" dirty="0" smtClean="0"/>
              <a:t>For any node </a:t>
            </a:r>
            <a:r>
              <a:rPr lang="en-US" sz="3600" i="1" dirty="0" smtClean="0"/>
              <a:t>x</a:t>
            </a:r>
            <a:r>
              <a:rPr lang="en-US" sz="3600" dirty="0" smtClean="0"/>
              <a:t>, </a:t>
            </a:r>
            <a:r>
              <a:rPr lang="en-US" sz="3600" i="1" dirty="0" smtClean="0"/>
              <a:t>s</a:t>
            </a:r>
            <a:r>
              <a:rPr lang="en-US" sz="3600" dirty="0" smtClean="0"/>
              <a:t>(</a:t>
            </a:r>
            <a:r>
              <a:rPr lang="en-US" sz="3600" i="1" dirty="0" smtClean="0"/>
              <a:t>x</a:t>
            </a:r>
            <a:r>
              <a:rPr lang="en-US" sz="3600" dirty="0" smtClean="0"/>
              <a:t>) + 1 ≥ F</a:t>
            </a:r>
            <a:r>
              <a:rPr lang="en-US" sz="3600" i="1" baseline="-25000" dirty="0" smtClean="0"/>
              <a:t>r</a:t>
            </a:r>
            <a:r>
              <a:rPr lang="en-US" sz="3600" baseline="-25000" dirty="0" smtClean="0"/>
              <a:t>(</a:t>
            </a:r>
            <a:r>
              <a:rPr lang="en-US" sz="3600" i="1" baseline="-25000" dirty="0" smtClean="0"/>
              <a:t>x</a:t>
            </a:r>
            <a:r>
              <a:rPr lang="en-US" sz="3600" baseline="-25000" dirty="0" smtClean="0"/>
              <a:t>) + 3 </a:t>
            </a:r>
            <a:endParaRPr lang="en-US" sz="3600" baseline="30000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Proof</a:t>
            </a:r>
            <a:r>
              <a:rPr lang="en-US" dirty="0" smtClean="0"/>
              <a:t> by induction on r(x):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i="1" dirty="0" smtClean="0"/>
              <a:t>s</a:t>
            </a:r>
            <a:r>
              <a:rPr lang="en-US" dirty="0" smtClean="0"/>
              <a:t>(null) + 1 = 0 + 1 = F</a:t>
            </a:r>
            <a:r>
              <a:rPr lang="en-US" baseline="-25000" dirty="0" smtClean="0"/>
              <a:t>2</a:t>
            </a:r>
            <a:r>
              <a:rPr lang="en-US" i="1" dirty="0" smtClean="0"/>
              <a:t> </a:t>
            </a:r>
          </a:p>
          <a:p>
            <a:pPr>
              <a:buNone/>
            </a:pPr>
            <a:r>
              <a:rPr lang="en-US" i="1" dirty="0" smtClean="0"/>
              <a:t>    s</a:t>
            </a:r>
            <a:r>
              <a:rPr lang="en-US" dirty="0" smtClean="0"/>
              <a:t>(leaf) + 1 = 1 + 1 ≥ F</a:t>
            </a:r>
            <a:r>
              <a:rPr lang="en-US" baseline="-25000" dirty="0" smtClean="0"/>
              <a:t>3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i="1" dirty="0" smtClean="0"/>
              <a:t>r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&gt; 0: </a:t>
            </a:r>
            <a:r>
              <a:rPr lang="en-US" i="1" dirty="0" smtClean="0"/>
              <a:t>s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+ 1 = </a:t>
            </a:r>
            <a:r>
              <a:rPr lang="en-US" i="1" dirty="0" smtClean="0"/>
              <a:t>s</a:t>
            </a:r>
            <a:r>
              <a:rPr lang="en-US" dirty="0" smtClean="0"/>
              <a:t>(</a:t>
            </a:r>
            <a:r>
              <a:rPr lang="en-US" i="1" dirty="0" smtClean="0"/>
              <a:t>left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)) + 1 + </a:t>
            </a:r>
            <a:r>
              <a:rPr lang="en-US" i="1" dirty="0" smtClean="0"/>
              <a:t>s</a:t>
            </a:r>
            <a:r>
              <a:rPr lang="en-US" dirty="0" smtClean="0"/>
              <a:t>(</a:t>
            </a:r>
            <a:r>
              <a:rPr lang="en-US" i="1" dirty="0" smtClean="0"/>
              <a:t>right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)) + 1 ≥</a:t>
            </a:r>
          </a:p>
          <a:p>
            <a:pPr>
              <a:buNone/>
            </a:pPr>
            <a:r>
              <a:rPr lang="en-US" i="1" dirty="0" smtClean="0"/>
              <a:t>        </a:t>
            </a:r>
            <a:r>
              <a:rPr lang="en-US" dirty="0" smtClean="0"/>
              <a:t>F</a:t>
            </a:r>
            <a:r>
              <a:rPr lang="en-US" i="1" baseline="-25000" dirty="0" smtClean="0"/>
              <a:t>r</a:t>
            </a:r>
            <a:r>
              <a:rPr lang="en-US" baseline="-25000" dirty="0" smtClean="0"/>
              <a:t>(</a:t>
            </a:r>
            <a:r>
              <a:rPr lang="en-US" i="1" baseline="-25000" dirty="0" smtClean="0"/>
              <a:t>x</a:t>
            </a:r>
            <a:r>
              <a:rPr lang="en-US" baseline="-25000" dirty="0" smtClean="0"/>
              <a:t>) + 2</a:t>
            </a:r>
            <a:r>
              <a:rPr lang="en-US" dirty="0" smtClean="0"/>
              <a:t> + F</a:t>
            </a:r>
            <a:r>
              <a:rPr lang="en-US" i="1" baseline="-25000" dirty="0" smtClean="0"/>
              <a:t>r</a:t>
            </a:r>
            <a:r>
              <a:rPr lang="en-US" baseline="-25000" dirty="0" smtClean="0"/>
              <a:t>(</a:t>
            </a:r>
            <a:r>
              <a:rPr lang="en-US" i="1" baseline="-25000" dirty="0" smtClean="0"/>
              <a:t>x</a:t>
            </a:r>
            <a:r>
              <a:rPr lang="en-US" baseline="-25000" dirty="0" smtClean="0"/>
              <a:t>) + 1</a:t>
            </a:r>
            <a:r>
              <a:rPr lang="en-US" dirty="0" smtClean="0"/>
              <a:t> = F</a:t>
            </a:r>
            <a:r>
              <a:rPr lang="en-US" i="1" baseline="-25000" dirty="0" smtClean="0"/>
              <a:t>r</a:t>
            </a:r>
            <a:r>
              <a:rPr lang="en-US" baseline="-25000" dirty="0" smtClean="0"/>
              <a:t>(</a:t>
            </a:r>
            <a:r>
              <a:rPr lang="en-US" i="1" baseline="-25000" dirty="0" smtClean="0"/>
              <a:t>x</a:t>
            </a:r>
            <a:r>
              <a:rPr lang="en-US" baseline="-25000" dirty="0" smtClean="0"/>
              <a:t>) +</a:t>
            </a:r>
            <a:r>
              <a:rPr lang="en-US" dirty="0" smtClean="0"/>
              <a:t> </a:t>
            </a:r>
            <a:r>
              <a:rPr lang="en-US" baseline="-25000" dirty="0" smtClean="0"/>
              <a:t>3 </a:t>
            </a:r>
            <a:r>
              <a:rPr lang="en-US" dirty="0" smtClean="0"/>
              <a:t>since x is 1,1 or 1,2</a:t>
            </a:r>
          </a:p>
          <a:p>
            <a:pPr>
              <a:buNone/>
            </a:pPr>
            <a:r>
              <a:rPr lang="en-US" baseline="-25000" dirty="0" smtClean="0"/>
              <a:t> </a:t>
            </a:r>
          </a:p>
          <a:p>
            <a:pPr>
              <a:buNone/>
            </a:pPr>
            <a:r>
              <a:rPr lang="en-US" i="1" dirty="0" smtClean="0"/>
              <a:t>n</a:t>
            </a:r>
            <a:r>
              <a:rPr lang="en-US" dirty="0" smtClean="0"/>
              <a:t> + 1 </a:t>
            </a:r>
            <a:r>
              <a:rPr lang="en-US" dirty="0" smtClean="0">
                <a:latin typeface="Calibri"/>
              </a:rPr>
              <a:t>≥ </a:t>
            </a:r>
            <a:r>
              <a:rPr lang="en-US" dirty="0" err="1" smtClean="0"/>
              <a:t>F</a:t>
            </a:r>
            <a:r>
              <a:rPr lang="en-US" i="1" baseline="-25000" dirty="0" err="1" smtClean="0"/>
              <a:t>h</a:t>
            </a:r>
            <a:r>
              <a:rPr lang="en-US" baseline="-25000" dirty="0" smtClean="0"/>
              <a:t> + 3</a:t>
            </a:r>
            <a:r>
              <a:rPr lang="en-US" dirty="0" smtClean="0"/>
              <a:t> </a:t>
            </a:r>
            <a:r>
              <a:rPr lang="en-US" dirty="0" smtClean="0">
                <a:latin typeface="Calibri"/>
              </a:rPr>
              <a:t>≥ </a:t>
            </a:r>
            <a:r>
              <a:rPr lang="el-GR" i="1" dirty="0" smtClean="0"/>
              <a:t>φ</a:t>
            </a:r>
            <a:r>
              <a:rPr lang="en-US" i="1" baseline="30000" dirty="0" smtClean="0"/>
              <a:t>h </a:t>
            </a:r>
            <a:r>
              <a:rPr lang="en-US" baseline="30000" dirty="0" smtClean="0"/>
              <a:t>+ 1</a:t>
            </a:r>
            <a:r>
              <a:rPr lang="el-GR" i="1" dirty="0" smtClean="0"/>
              <a:t> </a:t>
            </a:r>
            <a:r>
              <a:rPr lang="en-US" dirty="0" smtClean="0">
                <a:latin typeface="Calibri"/>
              </a:rPr>
              <a:t>→</a:t>
            </a:r>
          </a:p>
          <a:p>
            <a:pPr>
              <a:buNone/>
            </a:pPr>
            <a:r>
              <a:rPr lang="en-US" i="1" dirty="0" smtClean="0">
                <a:latin typeface="Calibri"/>
              </a:rPr>
              <a:t>        </a:t>
            </a:r>
            <a:r>
              <a:rPr lang="en-US" b="1" i="1" dirty="0" smtClean="0">
                <a:latin typeface="Calibri"/>
              </a:rPr>
              <a:t>h</a:t>
            </a:r>
            <a:r>
              <a:rPr lang="en-US" b="1" dirty="0" smtClean="0">
                <a:latin typeface="Calibri"/>
              </a:rPr>
              <a:t> ≤ </a:t>
            </a:r>
            <a:r>
              <a:rPr lang="en-US" b="1" dirty="0" err="1" smtClean="0">
                <a:latin typeface="Calibri"/>
              </a:rPr>
              <a:t>lg</a:t>
            </a:r>
            <a:r>
              <a:rPr lang="el-GR" b="1" i="1" baseline="-25000" dirty="0" smtClean="0"/>
              <a:t>φ</a:t>
            </a:r>
            <a:r>
              <a:rPr lang="en-US" b="1" dirty="0" smtClean="0"/>
              <a:t>(</a:t>
            </a:r>
            <a:r>
              <a:rPr lang="en-US" b="1" i="1" dirty="0" smtClean="0"/>
              <a:t>n</a:t>
            </a:r>
            <a:r>
              <a:rPr lang="en-US" b="1" dirty="0" smtClean="0"/>
              <a:t> + 1) – 1 </a:t>
            </a:r>
            <a:r>
              <a:rPr lang="en-US" b="1" dirty="0" smtClean="0">
                <a:latin typeface="Calibri"/>
              </a:rPr>
              <a:t>≤</a:t>
            </a:r>
            <a:r>
              <a:rPr lang="en-US" b="1" dirty="0" smtClean="0"/>
              <a:t> </a:t>
            </a:r>
            <a:r>
              <a:rPr lang="en-US" b="1" dirty="0" err="1" smtClean="0"/>
              <a:t>lg</a:t>
            </a:r>
            <a:r>
              <a:rPr lang="el-GR" b="1" i="1" baseline="-25000" dirty="0" smtClean="0"/>
              <a:t>φ</a:t>
            </a:r>
            <a:r>
              <a:rPr lang="en-US" b="1" i="1" dirty="0" smtClean="0"/>
              <a:t>n </a:t>
            </a:r>
            <a:r>
              <a:rPr lang="en-US" b="1" dirty="0" smtClean="0"/>
              <a:t>&lt;</a:t>
            </a:r>
            <a:r>
              <a:rPr lang="en-US" b="1" i="1" dirty="0" smtClean="0"/>
              <a:t> </a:t>
            </a:r>
            <a:r>
              <a:rPr lang="en-US" b="1" dirty="0" smtClean="0"/>
              <a:t>1.44043lg</a:t>
            </a:r>
            <a:r>
              <a:rPr lang="en-US" b="1" i="1" dirty="0" smtClean="0"/>
              <a:t>n</a:t>
            </a:r>
            <a:r>
              <a:rPr lang="en-US" b="1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Balanced tree insertion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Bottom-up rebalancing</a:t>
            </a:r>
            <a:r>
              <a:rPr lang="en-US" dirty="0" smtClean="0"/>
              <a:t>: after an insert, restore balance by walking back up the search path, doing rank changes and rotations as needed.</a:t>
            </a:r>
          </a:p>
          <a:p>
            <a:pPr>
              <a:buNone/>
            </a:pPr>
            <a:r>
              <a:rPr lang="en-US" b="1" dirty="0" smtClean="0"/>
              <a:t>Top-down rebalancing</a:t>
            </a:r>
            <a:r>
              <a:rPr lang="en-US" dirty="0" smtClean="0"/>
              <a:t>: restore balance top-down as search proceeds.  Only works for certain definitions of balance (red-black, rank-balanced): needs extra flexibility.</a:t>
            </a:r>
          </a:p>
          <a:p>
            <a:pPr>
              <a:buNone/>
            </a:pPr>
            <a:r>
              <a:rPr lang="en-US" b="1" dirty="0" smtClean="0"/>
              <a:t>AVL trees</a:t>
            </a:r>
            <a:r>
              <a:rPr lang="en-US" dirty="0" smtClean="0"/>
              <a:t>: bottom-up rebalancing after an insertion takes </a:t>
            </a:r>
            <a:r>
              <a:rPr lang="en-US" dirty="0" smtClean="0">
                <a:latin typeface="Calibri"/>
              </a:rPr>
              <a:t>≤2 rotations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AVL-tree insertion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Give new node </a:t>
            </a:r>
            <a:r>
              <a:rPr lang="en-US" i="1" dirty="0" smtClean="0"/>
              <a:t>x</a:t>
            </a:r>
            <a:r>
              <a:rPr lang="en-US" dirty="0" smtClean="0"/>
              <a:t> a rank of 0.  </a:t>
            </a:r>
            <a:r>
              <a:rPr lang="el-GR" dirty="0" smtClean="0">
                <a:latin typeface="Calibri"/>
              </a:rPr>
              <a:t>Δ</a:t>
            </a:r>
            <a:r>
              <a:rPr lang="en-US" i="1" dirty="0" smtClean="0">
                <a:latin typeface="Calibri"/>
              </a:rPr>
              <a:t>r</a:t>
            </a:r>
            <a:r>
              <a:rPr lang="en-US" dirty="0" smtClean="0">
                <a:latin typeface="Calibri"/>
              </a:rPr>
              <a:t>(</a:t>
            </a:r>
            <a:r>
              <a:rPr lang="en-US" i="1" dirty="0" smtClean="0">
                <a:latin typeface="Calibri"/>
              </a:rPr>
              <a:t>x</a:t>
            </a:r>
            <a:r>
              <a:rPr lang="en-US" dirty="0" smtClean="0">
                <a:latin typeface="Calibri"/>
              </a:rPr>
              <a:t>) = 0 (bad) or 1.</a:t>
            </a:r>
          </a:p>
          <a:p>
            <a:pPr>
              <a:buNone/>
            </a:pPr>
            <a:r>
              <a:rPr lang="en-US" dirty="0" smtClean="0">
                <a:latin typeface="Calibri"/>
              </a:rPr>
              <a:t>To restore balance: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while</a:t>
            </a:r>
            <a:r>
              <a:rPr lang="en-US" dirty="0" smtClean="0"/>
              <a:t> </a:t>
            </a:r>
            <a:r>
              <a:rPr lang="en-US" i="1" dirty="0" smtClean="0"/>
              <a:t>x</a:t>
            </a:r>
            <a:r>
              <a:rPr lang="en-US" dirty="0" smtClean="0"/>
              <a:t> is a 0-child whose sibling is a 1-child </a:t>
            </a:r>
            <a:r>
              <a:rPr lang="en-US" b="1" dirty="0" smtClean="0"/>
              <a:t>do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{</a:t>
            </a:r>
            <a:r>
              <a:rPr lang="en-US" i="1" dirty="0" smtClean="0"/>
              <a:t>x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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); r(x) </a:t>
            </a:r>
            <a:r>
              <a:rPr lang="en-US" dirty="0" smtClean="0">
                <a:sym typeface="Symbol"/>
              </a:rPr>
              <a:t> r(x) + 1}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            (Increase of 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 changes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from 0,1 to 1,2 but  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             may make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a 0-child.)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b="1" dirty="0" smtClean="0"/>
              <a:t>if</a:t>
            </a:r>
            <a:r>
              <a:rPr lang="en-US" dirty="0" smtClean="0"/>
              <a:t> </a:t>
            </a:r>
            <a:r>
              <a:rPr lang="en-US" i="1" dirty="0" smtClean="0"/>
              <a:t>x</a:t>
            </a:r>
            <a:r>
              <a:rPr lang="en-US" dirty="0" smtClean="0"/>
              <a:t> is a 0-child whose sibling is not a 1-child </a:t>
            </a:r>
            <a:r>
              <a:rPr lang="en-US" b="1" dirty="0" smtClean="0"/>
              <a:t>then</a:t>
            </a: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       apply the appropriate one of the following two </a:t>
            </a:r>
          </a:p>
          <a:p>
            <a:pPr>
              <a:buNone/>
            </a:pPr>
            <a:r>
              <a:rPr lang="en-US" dirty="0" smtClean="0"/>
              <a:t>        transformations (one or two rotations and   </a:t>
            </a:r>
          </a:p>
          <a:p>
            <a:pPr>
              <a:buNone/>
            </a:pPr>
            <a:r>
              <a:rPr lang="en-US" dirty="0" smtClean="0"/>
              <a:t>        some rank changes):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438400" y="3733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5" name="Oval 4"/>
          <p:cNvSpPr/>
          <p:nvPr/>
        </p:nvSpPr>
        <p:spPr>
          <a:xfrm>
            <a:off x="1828800" y="4343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6" name="Oval 5"/>
          <p:cNvSpPr/>
          <p:nvPr/>
        </p:nvSpPr>
        <p:spPr>
          <a:xfrm>
            <a:off x="2438400" y="5029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10" name="Oval 9"/>
          <p:cNvSpPr/>
          <p:nvPr/>
        </p:nvSpPr>
        <p:spPr>
          <a:xfrm>
            <a:off x="6180221" y="382203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11" name="Oval 10"/>
          <p:cNvSpPr/>
          <p:nvPr/>
        </p:nvSpPr>
        <p:spPr>
          <a:xfrm>
            <a:off x="7010400" y="4572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12" name="Oval 11"/>
          <p:cNvSpPr/>
          <p:nvPr/>
        </p:nvSpPr>
        <p:spPr>
          <a:xfrm>
            <a:off x="5334000" y="4648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x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1143000" y="50292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A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4" name="Isosceles Triangle 13"/>
          <p:cNvSpPr/>
          <p:nvPr/>
        </p:nvSpPr>
        <p:spPr>
          <a:xfrm>
            <a:off x="1905000" y="57912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B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5" name="Isosceles Triangle 14"/>
          <p:cNvSpPr/>
          <p:nvPr/>
        </p:nvSpPr>
        <p:spPr>
          <a:xfrm>
            <a:off x="2971800" y="57912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C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0" name="Isosceles Triangle 19"/>
          <p:cNvSpPr/>
          <p:nvPr/>
        </p:nvSpPr>
        <p:spPr>
          <a:xfrm>
            <a:off x="4800600" y="54102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A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1" name="Isosceles Triangle 20"/>
          <p:cNvSpPr/>
          <p:nvPr/>
        </p:nvSpPr>
        <p:spPr>
          <a:xfrm>
            <a:off x="5715000" y="54102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B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2" name="Isosceles Triangle 21"/>
          <p:cNvSpPr/>
          <p:nvPr/>
        </p:nvSpPr>
        <p:spPr>
          <a:xfrm>
            <a:off x="6553200" y="54102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C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3" name="Isosceles Triangle 22"/>
          <p:cNvSpPr/>
          <p:nvPr/>
        </p:nvSpPr>
        <p:spPr>
          <a:xfrm>
            <a:off x="7620000" y="53340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D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3048000" y="152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y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2286000" y="914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26" name="Oval 25"/>
          <p:cNvSpPr/>
          <p:nvPr/>
        </p:nvSpPr>
        <p:spPr>
          <a:xfrm>
            <a:off x="1600200" y="1676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w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7" name="Isosceles Triangle 26"/>
          <p:cNvSpPr/>
          <p:nvPr/>
        </p:nvSpPr>
        <p:spPr>
          <a:xfrm>
            <a:off x="3581400" y="9144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D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8" name="Isosceles Triangle 27"/>
          <p:cNvSpPr/>
          <p:nvPr/>
        </p:nvSpPr>
        <p:spPr>
          <a:xfrm>
            <a:off x="2819400" y="16002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C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9" name="Isosceles Triangle 28"/>
          <p:cNvSpPr/>
          <p:nvPr/>
        </p:nvSpPr>
        <p:spPr>
          <a:xfrm>
            <a:off x="2057400" y="22860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B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30" name="Isosceles Triangle 29"/>
          <p:cNvSpPr/>
          <p:nvPr/>
        </p:nvSpPr>
        <p:spPr>
          <a:xfrm>
            <a:off x="1066800" y="22860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A</a:t>
            </a:r>
            <a:endParaRPr lang="en-US" sz="2400" i="1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>
            <a:stCxn id="10" idx="3"/>
            <a:endCxn id="12" idx="7"/>
          </p:cNvCxnSpPr>
          <p:nvPr/>
        </p:nvCxnSpPr>
        <p:spPr>
          <a:xfrm rot="5400000">
            <a:off x="5734272" y="4202251"/>
            <a:ext cx="502878" cy="5229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0" idx="5"/>
            <a:endCxn id="11" idx="1"/>
          </p:cNvCxnSpPr>
          <p:nvPr/>
        </p:nvCxnSpPr>
        <p:spPr>
          <a:xfrm rot="16200000" flipH="1">
            <a:off x="6610571" y="4172171"/>
            <a:ext cx="426678" cy="50688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2" idx="3"/>
            <a:endCxn id="20" idx="0"/>
          </p:cNvCxnSpPr>
          <p:nvPr/>
        </p:nvCxnSpPr>
        <p:spPr>
          <a:xfrm rot="5400000">
            <a:off x="5048251" y="5057495"/>
            <a:ext cx="371755" cy="3336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2" idx="5"/>
            <a:endCxn id="21" idx="0"/>
          </p:cNvCxnSpPr>
          <p:nvPr/>
        </p:nvCxnSpPr>
        <p:spPr>
          <a:xfrm rot="16200000" flipH="1">
            <a:off x="5667095" y="5095594"/>
            <a:ext cx="371755" cy="2574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1" idx="3"/>
            <a:endCxn id="22" idx="0"/>
          </p:cNvCxnSpPr>
          <p:nvPr/>
        </p:nvCxnSpPr>
        <p:spPr>
          <a:xfrm rot="5400000">
            <a:off x="6724651" y="5057495"/>
            <a:ext cx="447955" cy="2574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1" idx="5"/>
            <a:endCxn id="23" idx="0"/>
          </p:cNvCxnSpPr>
          <p:nvPr/>
        </p:nvCxnSpPr>
        <p:spPr>
          <a:xfrm rot="16200000" flipH="1">
            <a:off x="7457795" y="4905094"/>
            <a:ext cx="371755" cy="4860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6096000" y="228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57" name="Oval 56"/>
          <p:cNvSpPr/>
          <p:nvPr/>
        </p:nvSpPr>
        <p:spPr>
          <a:xfrm>
            <a:off x="6926179" y="978568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58" name="Oval 57"/>
          <p:cNvSpPr/>
          <p:nvPr/>
        </p:nvSpPr>
        <p:spPr>
          <a:xfrm>
            <a:off x="5249779" y="1054768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59" name="Isosceles Triangle 58"/>
          <p:cNvSpPr/>
          <p:nvPr/>
        </p:nvSpPr>
        <p:spPr>
          <a:xfrm>
            <a:off x="4716379" y="1816768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A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60" name="Isosceles Triangle 59"/>
          <p:cNvSpPr/>
          <p:nvPr/>
        </p:nvSpPr>
        <p:spPr>
          <a:xfrm>
            <a:off x="5630779" y="1816768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B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61" name="Isosceles Triangle 60"/>
          <p:cNvSpPr/>
          <p:nvPr/>
        </p:nvSpPr>
        <p:spPr>
          <a:xfrm>
            <a:off x="6468979" y="1816768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C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62" name="Isosceles Triangle 61"/>
          <p:cNvSpPr/>
          <p:nvPr/>
        </p:nvSpPr>
        <p:spPr>
          <a:xfrm>
            <a:off x="7535779" y="1740568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D</a:t>
            </a:r>
            <a:endParaRPr lang="en-US" sz="2400" i="1" dirty="0">
              <a:solidFill>
                <a:schemeClr val="tx1"/>
              </a:solidFill>
            </a:endParaRPr>
          </a:p>
        </p:txBody>
      </p:sp>
      <p:cxnSp>
        <p:nvCxnSpPr>
          <p:cNvPr id="63" name="Straight Arrow Connector 62"/>
          <p:cNvCxnSpPr>
            <a:stCxn id="56" idx="3"/>
            <a:endCxn id="58" idx="7"/>
          </p:cNvCxnSpPr>
          <p:nvPr/>
        </p:nvCxnSpPr>
        <p:spPr>
          <a:xfrm rot="5400000">
            <a:off x="5650051" y="608819"/>
            <a:ext cx="502878" cy="5229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56" idx="5"/>
            <a:endCxn id="57" idx="1"/>
          </p:cNvCxnSpPr>
          <p:nvPr/>
        </p:nvCxnSpPr>
        <p:spPr>
          <a:xfrm rot="16200000" flipH="1">
            <a:off x="6526350" y="578739"/>
            <a:ext cx="426678" cy="50688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58" idx="3"/>
            <a:endCxn id="59" idx="0"/>
          </p:cNvCxnSpPr>
          <p:nvPr/>
        </p:nvCxnSpPr>
        <p:spPr>
          <a:xfrm rot="5400000">
            <a:off x="4964030" y="1464063"/>
            <a:ext cx="371755" cy="3336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58" idx="5"/>
            <a:endCxn id="60" idx="0"/>
          </p:cNvCxnSpPr>
          <p:nvPr/>
        </p:nvCxnSpPr>
        <p:spPr>
          <a:xfrm rot="16200000" flipH="1">
            <a:off x="5582874" y="1502162"/>
            <a:ext cx="371755" cy="2574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57" idx="3"/>
            <a:endCxn id="61" idx="0"/>
          </p:cNvCxnSpPr>
          <p:nvPr/>
        </p:nvCxnSpPr>
        <p:spPr>
          <a:xfrm rot="5400000">
            <a:off x="6640430" y="1464063"/>
            <a:ext cx="447955" cy="2574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57" idx="5"/>
            <a:endCxn id="62" idx="0"/>
          </p:cNvCxnSpPr>
          <p:nvPr/>
        </p:nvCxnSpPr>
        <p:spPr>
          <a:xfrm rot="16200000" flipH="1">
            <a:off x="7373574" y="1311662"/>
            <a:ext cx="371755" cy="4860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Isosceles Triangle 68"/>
          <p:cNvSpPr/>
          <p:nvPr/>
        </p:nvSpPr>
        <p:spPr>
          <a:xfrm>
            <a:off x="3124200" y="43434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D</a:t>
            </a:r>
            <a:endParaRPr lang="en-US" sz="2400" i="1" dirty="0">
              <a:solidFill>
                <a:schemeClr val="tx1"/>
              </a:solidFill>
            </a:endParaRPr>
          </a:p>
        </p:txBody>
      </p:sp>
      <p:cxnSp>
        <p:nvCxnSpPr>
          <p:cNvPr id="73" name="Straight Arrow Connector 72"/>
          <p:cNvCxnSpPr>
            <a:stCxn id="4" idx="6"/>
            <a:endCxn id="69" idx="0"/>
          </p:cNvCxnSpPr>
          <p:nvPr/>
        </p:nvCxnSpPr>
        <p:spPr>
          <a:xfrm>
            <a:off x="2895600" y="3962400"/>
            <a:ext cx="4953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4" idx="2"/>
            <a:endCxn id="5" idx="0"/>
          </p:cNvCxnSpPr>
          <p:nvPr/>
        </p:nvCxnSpPr>
        <p:spPr>
          <a:xfrm rot="10800000" flipV="1">
            <a:off x="2057400" y="3962400"/>
            <a:ext cx="3810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6" idx="3"/>
            <a:endCxn id="14" idx="0"/>
          </p:cNvCxnSpPr>
          <p:nvPr/>
        </p:nvCxnSpPr>
        <p:spPr>
          <a:xfrm rot="5400000">
            <a:off x="2152651" y="5438495"/>
            <a:ext cx="371755" cy="3336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6" idx="5"/>
            <a:endCxn id="15" idx="0"/>
          </p:cNvCxnSpPr>
          <p:nvPr/>
        </p:nvCxnSpPr>
        <p:spPr>
          <a:xfrm rot="16200000" flipH="1">
            <a:off x="2847695" y="5400394"/>
            <a:ext cx="371755" cy="4098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24" idx="3"/>
            <a:endCxn id="25" idx="7"/>
          </p:cNvCxnSpPr>
          <p:nvPr/>
        </p:nvCxnSpPr>
        <p:spPr>
          <a:xfrm rot="5400000">
            <a:off x="2676245" y="542645"/>
            <a:ext cx="438710" cy="4387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24" idx="5"/>
            <a:endCxn id="27" idx="0"/>
          </p:cNvCxnSpPr>
          <p:nvPr/>
        </p:nvCxnSpPr>
        <p:spPr>
          <a:xfrm rot="16200000" flipH="1">
            <a:off x="3457295" y="523594"/>
            <a:ext cx="371755" cy="4098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25" idx="5"/>
            <a:endCxn id="28" idx="0"/>
          </p:cNvCxnSpPr>
          <p:nvPr/>
        </p:nvCxnSpPr>
        <p:spPr>
          <a:xfrm rot="16200000" flipH="1">
            <a:off x="2733395" y="1247494"/>
            <a:ext cx="295555" cy="4098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25" idx="3"/>
            <a:endCxn id="26" idx="7"/>
          </p:cNvCxnSpPr>
          <p:nvPr/>
        </p:nvCxnSpPr>
        <p:spPr>
          <a:xfrm rot="5400000">
            <a:off x="1952345" y="1342745"/>
            <a:ext cx="438710" cy="3625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5" idx="2"/>
            <a:endCxn id="13" idx="0"/>
          </p:cNvCxnSpPr>
          <p:nvPr/>
        </p:nvCxnSpPr>
        <p:spPr>
          <a:xfrm rot="10800000" flipV="1">
            <a:off x="1409700" y="4572000"/>
            <a:ext cx="4191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26" idx="2"/>
            <a:endCxn id="30" idx="0"/>
          </p:cNvCxnSpPr>
          <p:nvPr/>
        </p:nvCxnSpPr>
        <p:spPr>
          <a:xfrm rot="10800000" flipV="1">
            <a:off x="1333500" y="1905000"/>
            <a:ext cx="2667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>
            <a:stCxn id="26" idx="6"/>
            <a:endCxn id="29" idx="0"/>
          </p:cNvCxnSpPr>
          <p:nvPr/>
        </p:nvCxnSpPr>
        <p:spPr>
          <a:xfrm>
            <a:off x="2057400" y="1905000"/>
            <a:ext cx="2667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5" idx="5"/>
            <a:endCxn id="6" idx="1"/>
          </p:cNvCxnSpPr>
          <p:nvPr/>
        </p:nvCxnSpPr>
        <p:spPr>
          <a:xfrm rot="16200000" flipH="1">
            <a:off x="2180945" y="4771745"/>
            <a:ext cx="362510" cy="2863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4114800" y="44196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>
            <a:off x="4267200" y="6096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/>
          <p:cNvSpPr/>
          <p:nvPr/>
        </p:nvSpPr>
        <p:spPr>
          <a:xfrm flipH="1">
            <a:off x="2057400" y="9906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3505200" y="838200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2743200" y="1524000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3" name="Rectangle 112"/>
          <p:cNvSpPr/>
          <p:nvPr/>
        </p:nvSpPr>
        <p:spPr>
          <a:xfrm flipH="1">
            <a:off x="1371600" y="1676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4" name="Rectangle 113"/>
          <p:cNvSpPr/>
          <p:nvPr/>
        </p:nvSpPr>
        <p:spPr>
          <a:xfrm flipH="1">
            <a:off x="5029200" y="1143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5" name="Rectangle 114"/>
          <p:cNvSpPr/>
          <p:nvPr/>
        </p:nvSpPr>
        <p:spPr>
          <a:xfrm flipH="1">
            <a:off x="6629400" y="10668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6" name="Rectangle 115"/>
          <p:cNvSpPr/>
          <p:nvPr/>
        </p:nvSpPr>
        <p:spPr>
          <a:xfrm flipH="1">
            <a:off x="6477000" y="1676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>
          <a:xfrm flipH="1">
            <a:off x="7467600" y="1676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8" name="Rectangle 117"/>
          <p:cNvSpPr/>
          <p:nvPr/>
        </p:nvSpPr>
        <p:spPr>
          <a:xfrm flipH="1">
            <a:off x="1524000" y="44196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2971800" y="4267200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3" name="Rectangle 122"/>
          <p:cNvSpPr/>
          <p:nvPr/>
        </p:nvSpPr>
        <p:spPr>
          <a:xfrm flipH="1">
            <a:off x="2133600" y="5105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1066800" y="4876800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5" name="Rectangle 124"/>
          <p:cNvSpPr/>
          <p:nvPr/>
        </p:nvSpPr>
        <p:spPr>
          <a:xfrm flipH="1">
            <a:off x="5105400" y="48006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6" name="Rectangle 125"/>
          <p:cNvSpPr/>
          <p:nvPr/>
        </p:nvSpPr>
        <p:spPr>
          <a:xfrm flipH="1">
            <a:off x="6705600" y="4724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7" name="Rectangle 126"/>
          <p:cNvSpPr/>
          <p:nvPr/>
        </p:nvSpPr>
        <p:spPr>
          <a:xfrm flipH="1">
            <a:off x="4800600" y="52578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8" name="Rectangle 127"/>
          <p:cNvSpPr/>
          <p:nvPr/>
        </p:nvSpPr>
        <p:spPr>
          <a:xfrm flipH="1">
            <a:off x="7543800" y="52578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9" name="Rectangle 128"/>
          <p:cNvSpPr/>
          <p:nvPr/>
        </p:nvSpPr>
        <p:spPr>
          <a:xfrm>
            <a:off x="3886200" y="152400"/>
            <a:ext cx="1600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single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3733800" y="3962400"/>
            <a:ext cx="1600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double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2819400" y="2743200"/>
            <a:ext cx="41148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>
                <a:solidFill>
                  <a:schemeClr val="tx1"/>
                </a:solidFill>
              </a:rPr>
              <a:t>numbers are </a:t>
            </a:r>
            <a:r>
              <a:rPr lang="el-GR" sz="2600" dirty="0" smtClean="0">
                <a:solidFill>
                  <a:schemeClr val="tx1"/>
                </a:solidFill>
                <a:latin typeface="Calibri"/>
              </a:rPr>
              <a:t>Δ</a:t>
            </a:r>
            <a:r>
              <a:rPr lang="en-US" sz="2600" i="1" dirty="0" err="1" smtClean="0">
                <a:solidFill>
                  <a:schemeClr val="tx1"/>
                </a:solidFill>
                <a:latin typeface="Calibri"/>
              </a:rPr>
              <a:t>r</a:t>
            </a:r>
            <a:r>
              <a:rPr lang="en-US" sz="2600" dirty="0" err="1" smtClean="0">
                <a:solidFill>
                  <a:schemeClr val="tx1"/>
                </a:solidFill>
                <a:latin typeface="Calibri"/>
              </a:rPr>
              <a:t>’s</a:t>
            </a:r>
            <a:endParaRPr lang="en-US" sz="2600" dirty="0" smtClean="0">
              <a:solidFill>
                <a:schemeClr val="tx1"/>
              </a:solidFill>
              <a:latin typeface="Calibri"/>
            </a:endParaRPr>
          </a:p>
          <a:p>
            <a:pPr algn="ctr"/>
            <a:r>
              <a:rPr lang="en-US" sz="2600" b="1" dirty="0" smtClean="0">
                <a:solidFill>
                  <a:schemeClr val="tx1"/>
                </a:solidFill>
              </a:rPr>
              <a:t>also two mirror-image cases</a:t>
            </a:r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91000" y="762000"/>
            <a:ext cx="990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rotate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4038600" y="4572000"/>
            <a:ext cx="990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rotate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Insert A                                           numbers are </a:t>
            </a:r>
            <a:r>
              <a:rPr lang="el-GR" dirty="0" smtClean="0">
                <a:latin typeface="Calibri"/>
              </a:rPr>
              <a:t>Δ</a:t>
            </a:r>
            <a:r>
              <a:rPr lang="en-US" i="1" dirty="0" err="1" smtClean="0">
                <a:latin typeface="Calibri"/>
              </a:rPr>
              <a:t>r</a:t>
            </a:r>
            <a:r>
              <a:rPr lang="en-US" dirty="0" err="1" smtClean="0">
                <a:latin typeface="Calibri"/>
              </a:rPr>
              <a:t>’s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419600" y="1066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" name="Oval 4"/>
          <p:cNvSpPr/>
          <p:nvPr/>
        </p:nvSpPr>
        <p:spPr>
          <a:xfrm>
            <a:off x="5410200" y="1905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6" name="Oval 5"/>
          <p:cNvSpPr/>
          <p:nvPr/>
        </p:nvSpPr>
        <p:spPr>
          <a:xfrm>
            <a:off x="6324600" y="2819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791200" y="3657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124200" y="1905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438400" y="27432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0" name="Oval 9"/>
          <p:cNvSpPr/>
          <p:nvPr/>
        </p:nvSpPr>
        <p:spPr>
          <a:xfrm>
            <a:off x="3657600" y="27432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F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4" idx="3"/>
            <a:endCxn id="8" idx="7"/>
          </p:cNvCxnSpPr>
          <p:nvPr/>
        </p:nvCxnSpPr>
        <p:spPr>
          <a:xfrm rot="5400000">
            <a:off x="3808085" y="1293485"/>
            <a:ext cx="461030" cy="918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3"/>
            <a:endCxn id="9" idx="7"/>
          </p:cNvCxnSpPr>
          <p:nvPr/>
        </p:nvCxnSpPr>
        <p:spPr>
          <a:xfrm rot="5400000">
            <a:off x="2817485" y="2436485"/>
            <a:ext cx="461030" cy="3086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5"/>
            <a:endCxn id="10" idx="0"/>
          </p:cNvCxnSpPr>
          <p:nvPr/>
        </p:nvCxnSpPr>
        <p:spPr>
          <a:xfrm rot="16200000" flipH="1">
            <a:off x="3560435" y="2379334"/>
            <a:ext cx="382915" cy="344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5"/>
            <a:endCxn id="5" idx="1"/>
          </p:cNvCxnSpPr>
          <p:nvPr/>
        </p:nvCxnSpPr>
        <p:spPr>
          <a:xfrm rot="16200000" flipH="1">
            <a:off x="4951085" y="1445885"/>
            <a:ext cx="461030" cy="6134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5"/>
            <a:endCxn id="6" idx="1"/>
          </p:cNvCxnSpPr>
          <p:nvPr/>
        </p:nvCxnSpPr>
        <p:spPr>
          <a:xfrm rot="16200000" flipH="1">
            <a:off x="5865485" y="2360285"/>
            <a:ext cx="537230" cy="537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3"/>
            <a:endCxn id="7" idx="0"/>
          </p:cNvCxnSpPr>
          <p:nvPr/>
        </p:nvCxnSpPr>
        <p:spPr>
          <a:xfrm rot="5400000">
            <a:off x="6038851" y="3293735"/>
            <a:ext cx="382915" cy="344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410200" y="4572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Q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stCxn id="7" idx="3"/>
            <a:endCxn id="17" idx="0"/>
          </p:cNvCxnSpPr>
          <p:nvPr/>
        </p:nvCxnSpPr>
        <p:spPr>
          <a:xfrm rot="5400000">
            <a:off x="5543551" y="4246235"/>
            <a:ext cx="459115" cy="192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7086600" y="3581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Y</a:t>
            </a:r>
          </a:p>
        </p:txBody>
      </p:sp>
      <p:cxnSp>
        <p:nvCxnSpPr>
          <p:cNvPr id="20" name="Straight Arrow Connector 19"/>
          <p:cNvCxnSpPr>
            <a:stCxn id="6" idx="5"/>
            <a:endCxn id="19" idx="1"/>
          </p:cNvCxnSpPr>
          <p:nvPr/>
        </p:nvCxnSpPr>
        <p:spPr>
          <a:xfrm rot="16200000" flipH="1">
            <a:off x="6779885" y="3274685"/>
            <a:ext cx="384830" cy="3848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572000" y="2819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</a:t>
            </a:r>
          </a:p>
        </p:txBody>
      </p:sp>
      <p:cxnSp>
        <p:nvCxnSpPr>
          <p:cNvPr id="22" name="Straight Arrow Connector 21"/>
          <p:cNvCxnSpPr>
            <a:stCxn id="5" idx="3"/>
            <a:endCxn id="21" idx="0"/>
          </p:cNvCxnSpPr>
          <p:nvPr/>
        </p:nvCxnSpPr>
        <p:spPr>
          <a:xfrm rot="5400000">
            <a:off x="4933951" y="2265035"/>
            <a:ext cx="459115" cy="6496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1828800" y="35052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B</a:t>
            </a:r>
          </a:p>
        </p:txBody>
      </p:sp>
      <p:cxnSp>
        <p:nvCxnSpPr>
          <p:cNvPr id="24" name="Straight Arrow Connector 23"/>
          <p:cNvCxnSpPr>
            <a:stCxn id="9" idx="3"/>
            <a:endCxn id="23" idx="7"/>
          </p:cNvCxnSpPr>
          <p:nvPr/>
        </p:nvCxnSpPr>
        <p:spPr>
          <a:xfrm rot="5400000">
            <a:off x="2207885" y="3274685"/>
            <a:ext cx="384830" cy="2324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438400" y="4343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209800" y="28194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429000" y="28194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181600" y="46482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562600" y="3733800"/>
            <a:ext cx="152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858000" y="36576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096000" y="28956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343400" y="28956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895600" y="19812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181600" y="19812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5" name="Oval 34"/>
          <p:cNvSpPr/>
          <p:nvPr/>
        </p:nvSpPr>
        <p:spPr>
          <a:xfrm>
            <a:off x="4876800" y="3657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4038600" y="3657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/>
          <p:cNvCxnSpPr>
            <a:stCxn id="21" idx="5"/>
            <a:endCxn id="35" idx="0"/>
          </p:cNvCxnSpPr>
          <p:nvPr/>
        </p:nvCxnSpPr>
        <p:spPr>
          <a:xfrm rot="16200000" flipH="1">
            <a:off x="4893935" y="3408034"/>
            <a:ext cx="382915" cy="1162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1" idx="3"/>
            <a:endCxn id="36" idx="0"/>
          </p:cNvCxnSpPr>
          <p:nvPr/>
        </p:nvCxnSpPr>
        <p:spPr>
          <a:xfrm rot="5400000">
            <a:off x="4286251" y="3293735"/>
            <a:ext cx="382915" cy="344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4648200" y="37338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733800" y="3810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2" name="Oval 41"/>
          <p:cNvSpPr/>
          <p:nvPr/>
        </p:nvSpPr>
        <p:spPr>
          <a:xfrm>
            <a:off x="1447800" y="42672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44" name="Straight Arrow Connector 43"/>
          <p:cNvCxnSpPr>
            <a:stCxn id="23" idx="3"/>
            <a:endCxn id="42" idx="0"/>
          </p:cNvCxnSpPr>
          <p:nvPr/>
        </p:nvCxnSpPr>
        <p:spPr>
          <a:xfrm rot="5400000">
            <a:off x="1657351" y="4017635"/>
            <a:ext cx="306715" cy="192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1219200" y="43434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45" name="Straight Arrow Connector 44"/>
          <p:cNvCxnSpPr>
            <a:stCxn id="23" idx="5"/>
          </p:cNvCxnSpPr>
          <p:nvPr/>
        </p:nvCxnSpPr>
        <p:spPr>
          <a:xfrm rot="16200000" flipH="1">
            <a:off x="2207885" y="4036684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9" idx="5"/>
          </p:cNvCxnSpPr>
          <p:nvPr/>
        </p:nvCxnSpPr>
        <p:spPr>
          <a:xfrm rot="16200000" flipH="1">
            <a:off x="2741285" y="3350884"/>
            <a:ext cx="382915" cy="78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0" idx="3"/>
          </p:cNvCxnSpPr>
          <p:nvPr/>
        </p:nvCxnSpPr>
        <p:spPr>
          <a:xfrm rot="5400000">
            <a:off x="3505201" y="3274685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0" idx="5"/>
          </p:cNvCxnSpPr>
          <p:nvPr/>
        </p:nvCxnSpPr>
        <p:spPr>
          <a:xfrm rot="16200000" flipH="1">
            <a:off x="3998585" y="3312784"/>
            <a:ext cx="306715" cy="78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36" idx="3"/>
          </p:cNvCxnSpPr>
          <p:nvPr/>
        </p:nvCxnSpPr>
        <p:spPr>
          <a:xfrm rot="5400000">
            <a:off x="3886201" y="4189085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36" idx="5"/>
          </p:cNvCxnSpPr>
          <p:nvPr/>
        </p:nvCxnSpPr>
        <p:spPr>
          <a:xfrm rot="16200000" flipH="1">
            <a:off x="4379585" y="4227184"/>
            <a:ext cx="306715" cy="78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35" idx="3"/>
          </p:cNvCxnSpPr>
          <p:nvPr/>
        </p:nvCxnSpPr>
        <p:spPr>
          <a:xfrm rot="5400000">
            <a:off x="4724401" y="4265285"/>
            <a:ext cx="382915" cy="78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35" idx="5"/>
          </p:cNvCxnSpPr>
          <p:nvPr/>
        </p:nvCxnSpPr>
        <p:spPr>
          <a:xfrm rot="16200000" flipH="1">
            <a:off x="5255885" y="4189084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17" idx="3"/>
          </p:cNvCxnSpPr>
          <p:nvPr/>
        </p:nvCxnSpPr>
        <p:spPr>
          <a:xfrm rot="5400000">
            <a:off x="5219701" y="5141585"/>
            <a:ext cx="3829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17" idx="5"/>
          </p:cNvCxnSpPr>
          <p:nvPr/>
        </p:nvCxnSpPr>
        <p:spPr>
          <a:xfrm rot="16200000" flipH="1">
            <a:off x="5789285" y="5103484"/>
            <a:ext cx="3829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7" idx="5"/>
          </p:cNvCxnSpPr>
          <p:nvPr/>
        </p:nvCxnSpPr>
        <p:spPr>
          <a:xfrm rot="16200000" flipH="1">
            <a:off x="6208385" y="4150984"/>
            <a:ext cx="3067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19" idx="3"/>
          </p:cNvCxnSpPr>
          <p:nvPr/>
        </p:nvCxnSpPr>
        <p:spPr>
          <a:xfrm rot="5400000">
            <a:off x="6858001" y="4189085"/>
            <a:ext cx="4591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19" idx="5"/>
          </p:cNvCxnSpPr>
          <p:nvPr/>
        </p:nvCxnSpPr>
        <p:spPr>
          <a:xfrm rot="16200000" flipH="1">
            <a:off x="7465685" y="4112884"/>
            <a:ext cx="3829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2895600" y="36576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600200" y="36576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76" name="Straight Arrow Connector 75"/>
          <p:cNvCxnSpPr>
            <a:stCxn id="42" idx="3"/>
          </p:cNvCxnSpPr>
          <p:nvPr/>
        </p:nvCxnSpPr>
        <p:spPr>
          <a:xfrm rot="5400000">
            <a:off x="1295401" y="4798685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42" idx="5"/>
          </p:cNvCxnSpPr>
          <p:nvPr/>
        </p:nvCxnSpPr>
        <p:spPr>
          <a:xfrm rot="16200000" flipH="1">
            <a:off x="1826885" y="4798684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1981200" y="5105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1" name="Rectangle 80"/>
          <p:cNvSpPr/>
          <p:nvPr/>
        </p:nvSpPr>
        <p:spPr>
          <a:xfrm>
            <a:off x="1295400" y="5105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419600" y="1066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" name="Oval 4"/>
          <p:cNvSpPr/>
          <p:nvPr/>
        </p:nvSpPr>
        <p:spPr>
          <a:xfrm>
            <a:off x="5410200" y="1905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6" name="Oval 5"/>
          <p:cNvSpPr/>
          <p:nvPr/>
        </p:nvSpPr>
        <p:spPr>
          <a:xfrm>
            <a:off x="6324600" y="2819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791200" y="3657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124200" y="1905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438400" y="27432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0" name="Oval 9"/>
          <p:cNvSpPr/>
          <p:nvPr/>
        </p:nvSpPr>
        <p:spPr>
          <a:xfrm>
            <a:off x="3657600" y="27432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F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4" idx="3"/>
            <a:endCxn id="8" idx="7"/>
          </p:cNvCxnSpPr>
          <p:nvPr/>
        </p:nvCxnSpPr>
        <p:spPr>
          <a:xfrm rot="5400000">
            <a:off x="3808085" y="1293485"/>
            <a:ext cx="461030" cy="918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3"/>
            <a:endCxn id="9" idx="7"/>
          </p:cNvCxnSpPr>
          <p:nvPr/>
        </p:nvCxnSpPr>
        <p:spPr>
          <a:xfrm rot="5400000">
            <a:off x="2817485" y="2436485"/>
            <a:ext cx="461030" cy="3086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5"/>
            <a:endCxn id="10" idx="0"/>
          </p:cNvCxnSpPr>
          <p:nvPr/>
        </p:nvCxnSpPr>
        <p:spPr>
          <a:xfrm rot="16200000" flipH="1">
            <a:off x="3560435" y="2379334"/>
            <a:ext cx="382915" cy="344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5"/>
            <a:endCxn id="5" idx="1"/>
          </p:cNvCxnSpPr>
          <p:nvPr/>
        </p:nvCxnSpPr>
        <p:spPr>
          <a:xfrm rot="16200000" flipH="1">
            <a:off x="4951085" y="1445885"/>
            <a:ext cx="461030" cy="6134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5"/>
            <a:endCxn id="6" idx="1"/>
          </p:cNvCxnSpPr>
          <p:nvPr/>
        </p:nvCxnSpPr>
        <p:spPr>
          <a:xfrm rot="16200000" flipH="1">
            <a:off x="5865485" y="2360285"/>
            <a:ext cx="537230" cy="537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3"/>
            <a:endCxn id="7" idx="0"/>
          </p:cNvCxnSpPr>
          <p:nvPr/>
        </p:nvCxnSpPr>
        <p:spPr>
          <a:xfrm rot="5400000">
            <a:off x="6038851" y="3293735"/>
            <a:ext cx="382915" cy="344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410200" y="4572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Q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stCxn id="7" idx="3"/>
            <a:endCxn id="17" idx="0"/>
          </p:cNvCxnSpPr>
          <p:nvPr/>
        </p:nvCxnSpPr>
        <p:spPr>
          <a:xfrm rot="5400000">
            <a:off x="5543551" y="4246235"/>
            <a:ext cx="459115" cy="192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7086600" y="3581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Y</a:t>
            </a:r>
          </a:p>
        </p:txBody>
      </p:sp>
      <p:cxnSp>
        <p:nvCxnSpPr>
          <p:cNvPr id="20" name="Straight Arrow Connector 19"/>
          <p:cNvCxnSpPr>
            <a:stCxn id="6" idx="5"/>
            <a:endCxn id="19" idx="1"/>
          </p:cNvCxnSpPr>
          <p:nvPr/>
        </p:nvCxnSpPr>
        <p:spPr>
          <a:xfrm rot="16200000" flipH="1">
            <a:off x="6779885" y="3274685"/>
            <a:ext cx="384830" cy="3848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572000" y="2819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</a:t>
            </a:r>
          </a:p>
        </p:txBody>
      </p:sp>
      <p:cxnSp>
        <p:nvCxnSpPr>
          <p:cNvPr id="22" name="Straight Arrow Connector 21"/>
          <p:cNvCxnSpPr>
            <a:stCxn id="5" idx="3"/>
            <a:endCxn id="21" idx="0"/>
          </p:cNvCxnSpPr>
          <p:nvPr/>
        </p:nvCxnSpPr>
        <p:spPr>
          <a:xfrm rot="5400000">
            <a:off x="4933951" y="2265035"/>
            <a:ext cx="459115" cy="6496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1828800" y="35052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B</a:t>
            </a:r>
          </a:p>
        </p:txBody>
      </p:sp>
      <p:cxnSp>
        <p:nvCxnSpPr>
          <p:cNvPr id="24" name="Straight Arrow Connector 23"/>
          <p:cNvCxnSpPr>
            <a:stCxn id="9" idx="3"/>
            <a:endCxn id="23" idx="7"/>
          </p:cNvCxnSpPr>
          <p:nvPr/>
        </p:nvCxnSpPr>
        <p:spPr>
          <a:xfrm rot="5400000">
            <a:off x="2207885" y="3274685"/>
            <a:ext cx="384830" cy="2324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438400" y="4343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209800" y="28194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429000" y="28194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181600" y="46482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562600" y="3733800"/>
            <a:ext cx="152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858000" y="36576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096000" y="28956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343400" y="28956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895600" y="19812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181600" y="19812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5" name="Oval 34"/>
          <p:cNvSpPr/>
          <p:nvPr/>
        </p:nvSpPr>
        <p:spPr>
          <a:xfrm>
            <a:off x="4876800" y="3657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4038600" y="3657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/>
          <p:cNvCxnSpPr>
            <a:stCxn id="21" idx="5"/>
            <a:endCxn id="35" idx="0"/>
          </p:cNvCxnSpPr>
          <p:nvPr/>
        </p:nvCxnSpPr>
        <p:spPr>
          <a:xfrm rot="16200000" flipH="1">
            <a:off x="4893935" y="3408034"/>
            <a:ext cx="382915" cy="1162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1" idx="3"/>
            <a:endCxn id="36" idx="0"/>
          </p:cNvCxnSpPr>
          <p:nvPr/>
        </p:nvCxnSpPr>
        <p:spPr>
          <a:xfrm rot="5400000">
            <a:off x="4286251" y="3293735"/>
            <a:ext cx="382915" cy="344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4648200" y="37338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733800" y="3810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1" name="Oval 40"/>
          <p:cNvSpPr/>
          <p:nvPr/>
        </p:nvSpPr>
        <p:spPr>
          <a:xfrm>
            <a:off x="1447800" y="42672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/>
          <p:cNvCxnSpPr>
            <a:stCxn id="23" idx="3"/>
            <a:endCxn id="41" idx="0"/>
          </p:cNvCxnSpPr>
          <p:nvPr/>
        </p:nvCxnSpPr>
        <p:spPr>
          <a:xfrm rot="5400000">
            <a:off x="1657351" y="4017635"/>
            <a:ext cx="306715" cy="192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1219200" y="43434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44" name="Straight Arrow Connector 43"/>
          <p:cNvCxnSpPr>
            <a:stCxn id="23" idx="5"/>
          </p:cNvCxnSpPr>
          <p:nvPr/>
        </p:nvCxnSpPr>
        <p:spPr>
          <a:xfrm rot="16200000" flipH="1">
            <a:off x="2207885" y="4036684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9" idx="5"/>
          </p:cNvCxnSpPr>
          <p:nvPr/>
        </p:nvCxnSpPr>
        <p:spPr>
          <a:xfrm rot="16200000" flipH="1">
            <a:off x="2741285" y="3350884"/>
            <a:ext cx="382915" cy="78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0" idx="3"/>
          </p:cNvCxnSpPr>
          <p:nvPr/>
        </p:nvCxnSpPr>
        <p:spPr>
          <a:xfrm rot="5400000">
            <a:off x="3505201" y="3274685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0" idx="5"/>
          </p:cNvCxnSpPr>
          <p:nvPr/>
        </p:nvCxnSpPr>
        <p:spPr>
          <a:xfrm rot="16200000" flipH="1">
            <a:off x="3998585" y="3312784"/>
            <a:ext cx="306715" cy="78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36" idx="3"/>
          </p:cNvCxnSpPr>
          <p:nvPr/>
        </p:nvCxnSpPr>
        <p:spPr>
          <a:xfrm rot="5400000">
            <a:off x="3886201" y="4189085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6" idx="5"/>
          </p:cNvCxnSpPr>
          <p:nvPr/>
        </p:nvCxnSpPr>
        <p:spPr>
          <a:xfrm rot="16200000" flipH="1">
            <a:off x="4379585" y="4227184"/>
            <a:ext cx="306715" cy="78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35" idx="3"/>
          </p:cNvCxnSpPr>
          <p:nvPr/>
        </p:nvCxnSpPr>
        <p:spPr>
          <a:xfrm rot="5400000">
            <a:off x="4724401" y="4265285"/>
            <a:ext cx="382915" cy="78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35" idx="5"/>
          </p:cNvCxnSpPr>
          <p:nvPr/>
        </p:nvCxnSpPr>
        <p:spPr>
          <a:xfrm rot="16200000" flipH="1">
            <a:off x="5255885" y="4189084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7" idx="3"/>
          </p:cNvCxnSpPr>
          <p:nvPr/>
        </p:nvCxnSpPr>
        <p:spPr>
          <a:xfrm rot="5400000">
            <a:off x="5219701" y="5141585"/>
            <a:ext cx="3829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17" idx="5"/>
          </p:cNvCxnSpPr>
          <p:nvPr/>
        </p:nvCxnSpPr>
        <p:spPr>
          <a:xfrm rot="16200000" flipH="1">
            <a:off x="5789285" y="5103484"/>
            <a:ext cx="3829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7" idx="5"/>
          </p:cNvCxnSpPr>
          <p:nvPr/>
        </p:nvCxnSpPr>
        <p:spPr>
          <a:xfrm rot="16200000" flipH="1">
            <a:off x="6208385" y="4150984"/>
            <a:ext cx="3067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19" idx="3"/>
          </p:cNvCxnSpPr>
          <p:nvPr/>
        </p:nvCxnSpPr>
        <p:spPr>
          <a:xfrm rot="5400000">
            <a:off x="6858001" y="4189085"/>
            <a:ext cx="4591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19" idx="5"/>
          </p:cNvCxnSpPr>
          <p:nvPr/>
        </p:nvCxnSpPr>
        <p:spPr>
          <a:xfrm rot="16200000" flipH="1">
            <a:off x="7465685" y="4112884"/>
            <a:ext cx="3829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2895600" y="36576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600200" y="36576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60" name="Straight Arrow Connector 59"/>
          <p:cNvCxnSpPr>
            <a:stCxn id="41" idx="3"/>
          </p:cNvCxnSpPr>
          <p:nvPr/>
        </p:nvCxnSpPr>
        <p:spPr>
          <a:xfrm rot="5400000">
            <a:off x="1295401" y="4798685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41" idx="5"/>
          </p:cNvCxnSpPr>
          <p:nvPr/>
        </p:nvCxnSpPr>
        <p:spPr>
          <a:xfrm rot="16200000" flipH="1">
            <a:off x="1826885" y="4798684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1981200" y="5105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1295400" y="5105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val 43"/>
          <p:cNvSpPr/>
          <p:nvPr/>
        </p:nvSpPr>
        <p:spPr>
          <a:xfrm>
            <a:off x="4419600" y="1066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45" name="Oval 44"/>
          <p:cNvSpPr/>
          <p:nvPr/>
        </p:nvSpPr>
        <p:spPr>
          <a:xfrm>
            <a:off x="5410200" y="1905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46" name="Oval 45"/>
          <p:cNvSpPr/>
          <p:nvPr/>
        </p:nvSpPr>
        <p:spPr>
          <a:xfrm>
            <a:off x="6324600" y="2819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5791200" y="3657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3124200" y="1905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438400" y="27432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50" name="Oval 49"/>
          <p:cNvSpPr/>
          <p:nvPr/>
        </p:nvSpPr>
        <p:spPr>
          <a:xfrm>
            <a:off x="3657600" y="27432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F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1" name="Straight Arrow Connector 50"/>
          <p:cNvCxnSpPr>
            <a:stCxn id="44" idx="3"/>
            <a:endCxn id="48" idx="7"/>
          </p:cNvCxnSpPr>
          <p:nvPr/>
        </p:nvCxnSpPr>
        <p:spPr>
          <a:xfrm rot="5400000">
            <a:off x="3808085" y="1293485"/>
            <a:ext cx="461030" cy="918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48" idx="3"/>
            <a:endCxn id="49" idx="7"/>
          </p:cNvCxnSpPr>
          <p:nvPr/>
        </p:nvCxnSpPr>
        <p:spPr>
          <a:xfrm rot="5400000">
            <a:off x="2817485" y="2436485"/>
            <a:ext cx="461030" cy="3086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8" idx="5"/>
            <a:endCxn id="50" idx="0"/>
          </p:cNvCxnSpPr>
          <p:nvPr/>
        </p:nvCxnSpPr>
        <p:spPr>
          <a:xfrm rot="16200000" flipH="1">
            <a:off x="3560435" y="2379334"/>
            <a:ext cx="382915" cy="344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4" idx="5"/>
            <a:endCxn id="45" idx="1"/>
          </p:cNvCxnSpPr>
          <p:nvPr/>
        </p:nvCxnSpPr>
        <p:spPr>
          <a:xfrm rot="16200000" flipH="1">
            <a:off x="4951085" y="1445885"/>
            <a:ext cx="461030" cy="6134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5" idx="5"/>
            <a:endCxn id="46" idx="1"/>
          </p:cNvCxnSpPr>
          <p:nvPr/>
        </p:nvCxnSpPr>
        <p:spPr>
          <a:xfrm rot="16200000" flipH="1">
            <a:off x="5865485" y="2360285"/>
            <a:ext cx="537230" cy="537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46" idx="3"/>
            <a:endCxn id="47" idx="0"/>
          </p:cNvCxnSpPr>
          <p:nvPr/>
        </p:nvCxnSpPr>
        <p:spPr>
          <a:xfrm rot="5400000">
            <a:off x="6038851" y="3293735"/>
            <a:ext cx="382915" cy="344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5410200" y="4572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Q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8" name="Straight Arrow Connector 57"/>
          <p:cNvCxnSpPr>
            <a:stCxn id="47" idx="3"/>
            <a:endCxn id="57" idx="0"/>
          </p:cNvCxnSpPr>
          <p:nvPr/>
        </p:nvCxnSpPr>
        <p:spPr>
          <a:xfrm rot="5400000">
            <a:off x="5543551" y="4246235"/>
            <a:ext cx="459115" cy="192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7086600" y="3581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Y</a:t>
            </a:r>
          </a:p>
        </p:txBody>
      </p:sp>
      <p:cxnSp>
        <p:nvCxnSpPr>
          <p:cNvPr id="60" name="Straight Arrow Connector 59"/>
          <p:cNvCxnSpPr>
            <a:stCxn id="46" idx="5"/>
            <a:endCxn id="59" idx="1"/>
          </p:cNvCxnSpPr>
          <p:nvPr/>
        </p:nvCxnSpPr>
        <p:spPr>
          <a:xfrm rot="16200000" flipH="1">
            <a:off x="6779885" y="3274685"/>
            <a:ext cx="384830" cy="3848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4572000" y="2819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</a:t>
            </a:r>
          </a:p>
        </p:txBody>
      </p:sp>
      <p:cxnSp>
        <p:nvCxnSpPr>
          <p:cNvPr id="62" name="Straight Arrow Connector 61"/>
          <p:cNvCxnSpPr>
            <a:stCxn id="45" idx="3"/>
            <a:endCxn id="61" idx="0"/>
          </p:cNvCxnSpPr>
          <p:nvPr/>
        </p:nvCxnSpPr>
        <p:spPr>
          <a:xfrm rot="5400000">
            <a:off x="4933951" y="2265035"/>
            <a:ext cx="459115" cy="6496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>
            <a:off x="1828800" y="35052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A</a:t>
            </a:r>
          </a:p>
        </p:txBody>
      </p:sp>
      <p:cxnSp>
        <p:nvCxnSpPr>
          <p:cNvPr id="64" name="Straight Arrow Connector 63"/>
          <p:cNvCxnSpPr>
            <a:stCxn id="49" idx="3"/>
            <a:endCxn id="63" idx="7"/>
          </p:cNvCxnSpPr>
          <p:nvPr/>
        </p:nvCxnSpPr>
        <p:spPr>
          <a:xfrm rot="5400000">
            <a:off x="2207885" y="3274685"/>
            <a:ext cx="384830" cy="2324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2362200" y="4343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209800" y="28194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>
          <a:xfrm>
            <a:off x="3429000" y="28194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181600" y="46482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562600" y="3733800"/>
            <a:ext cx="152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0" name="Rectangle 69"/>
          <p:cNvSpPr/>
          <p:nvPr/>
        </p:nvSpPr>
        <p:spPr>
          <a:xfrm>
            <a:off x="6858000" y="36576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096000" y="28956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2" name="Rectangle 71"/>
          <p:cNvSpPr/>
          <p:nvPr/>
        </p:nvSpPr>
        <p:spPr>
          <a:xfrm>
            <a:off x="4343400" y="28956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2895600" y="19812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5181600" y="19812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5" name="Oval 74"/>
          <p:cNvSpPr/>
          <p:nvPr/>
        </p:nvSpPr>
        <p:spPr>
          <a:xfrm>
            <a:off x="4876800" y="3657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>
          <a:xfrm>
            <a:off x="4038600" y="3657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77" name="Straight Arrow Connector 76"/>
          <p:cNvCxnSpPr>
            <a:stCxn id="61" idx="5"/>
            <a:endCxn id="75" idx="0"/>
          </p:cNvCxnSpPr>
          <p:nvPr/>
        </p:nvCxnSpPr>
        <p:spPr>
          <a:xfrm rot="16200000" flipH="1">
            <a:off x="4893935" y="3408034"/>
            <a:ext cx="382915" cy="1162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61" idx="3"/>
            <a:endCxn id="76" idx="0"/>
          </p:cNvCxnSpPr>
          <p:nvPr/>
        </p:nvCxnSpPr>
        <p:spPr>
          <a:xfrm rot="5400000">
            <a:off x="4286251" y="3293735"/>
            <a:ext cx="382915" cy="344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4648200" y="37338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0" name="Rectangle 79"/>
          <p:cNvSpPr/>
          <p:nvPr/>
        </p:nvSpPr>
        <p:spPr>
          <a:xfrm>
            <a:off x="3733800" y="3810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1" name="Oval 80"/>
          <p:cNvSpPr/>
          <p:nvPr/>
        </p:nvSpPr>
        <p:spPr>
          <a:xfrm>
            <a:off x="2819400" y="35052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2590800" y="35814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84" name="Straight Arrow Connector 83"/>
          <p:cNvCxnSpPr>
            <a:stCxn id="63" idx="5"/>
          </p:cNvCxnSpPr>
          <p:nvPr/>
        </p:nvCxnSpPr>
        <p:spPr>
          <a:xfrm rot="16200000" flipH="1">
            <a:off x="2207885" y="4036684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50" idx="3"/>
          </p:cNvCxnSpPr>
          <p:nvPr/>
        </p:nvCxnSpPr>
        <p:spPr>
          <a:xfrm rot="5400000">
            <a:off x="3505201" y="3274685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50" idx="5"/>
          </p:cNvCxnSpPr>
          <p:nvPr/>
        </p:nvCxnSpPr>
        <p:spPr>
          <a:xfrm rot="16200000" flipH="1">
            <a:off x="3998585" y="3312784"/>
            <a:ext cx="306715" cy="78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76" idx="3"/>
          </p:cNvCxnSpPr>
          <p:nvPr/>
        </p:nvCxnSpPr>
        <p:spPr>
          <a:xfrm rot="5400000">
            <a:off x="3886201" y="4189085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76" idx="5"/>
          </p:cNvCxnSpPr>
          <p:nvPr/>
        </p:nvCxnSpPr>
        <p:spPr>
          <a:xfrm rot="16200000" flipH="1">
            <a:off x="4379585" y="4227184"/>
            <a:ext cx="306715" cy="78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75" idx="3"/>
          </p:cNvCxnSpPr>
          <p:nvPr/>
        </p:nvCxnSpPr>
        <p:spPr>
          <a:xfrm rot="5400000">
            <a:off x="4724401" y="4265285"/>
            <a:ext cx="382915" cy="78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75" idx="5"/>
          </p:cNvCxnSpPr>
          <p:nvPr/>
        </p:nvCxnSpPr>
        <p:spPr>
          <a:xfrm rot="16200000" flipH="1">
            <a:off x="5255885" y="4189084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57" idx="3"/>
          </p:cNvCxnSpPr>
          <p:nvPr/>
        </p:nvCxnSpPr>
        <p:spPr>
          <a:xfrm rot="5400000">
            <a:off x="5219701" y="5141585"/>
            <a:ext cx="3829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57" idx="5"/>
          </p:cNvCxnSpPr>
          <p:nvPr/>
        </p:nvCxnSpPr>
        <p:spPr>
          <a:xfrm rot="16200000" flipH="1">
            <a:off x="5789285" y="5103484"/>
            <a:ext cx="3829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47" idx="5"/>
          </p:cNvCxnSpPr>
          <p:nvPr/>
        </p:nvCxnSpPr>
        <p:spPr>
          <a:xfrm rot="16200000" flipH="1">
            <a:off x="6208385" y="4150984"/>
            <a:ext cx="3067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59" idx="3"/>
          </p:cNvCxnSpPr>
          <p:nvPr/>
        </p:nvCxnSpPr>
        <p:spPr>
          <a:xfrm rot="5400000">
            <a:off x="6858001" y="4189085"/>
            <a:ext cx="4591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59" idx="5"/>
          </p:cNvCxnSpPr>
          <p:nvPr/>
        </p:nvCxnSpPr>
        <p:spPr>
          <a:xfrm rot="16200000" flipH="1">
            <a:off x="7465685" y="4112884"/>
            <a:ext cx="3829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1600200" y="36576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03" name="Straight Arrow Connector 102"/>
          <p:cNvCxnSpPr>
            <a:stCxn id="49" idx="5"/>
            <a:endCxn id="81" idx="0"/>
          </p:cNvCxnSpPr>
          <p:nvPr/>
        </p:nvCxnSpPr>
        <p:spPr>
          <a:xfrm rot="16200000" flipH="1">
            <a:off x="2836535" y="3255634"/>
            <a:ext cx="306715" cy="192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stCxn id="63" idx="3"/>
          </p:cNvCxnSpPr>
          <p:nvPr/>
        </p:nvCxnSpPr>
        <p:spPr>
          <a:xfrm rot="5400000">
            <a:off x="1676401" y="4036685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stCxn id="81" idx="3"/>
          </p:cNvCxnSpPr>
          <p:nvPr/>
        </p:nvCxnSpPr>
        <p:spPr>
          <a:xfrm rot="5400000">
            <a:off x="2667001" y="4036685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81" idx="5"/>
          </p:cNvCxnSpPr>
          <p:nvPr/>
        </p:nvCxnSpPr>
        <p:spPr>
          <a:xfrm rot="16200000" flipH="1">
            <a:off x="3198485" y="4036684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/>
          <p:cNvSpPr/>
          <p:nvPr/>
        </p:nvSpPr>
        <p:spPr>
          <a:xfrm>
            <a:off x="1676400" y="4343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2667000" y="4343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3352800" y="4343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Insert D</a:t>
            </a: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4419600" y="1066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0" name="Oval 49"/>
          <p:cNvSpPr/>
          <p:nvPr/>
        </p:nvSpPr>
        <p:spPr>
          <a:xfrm>
            <a:off x="5410200" y="1905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53" name="Oval 52"/>
          <p:cNvSpPr/>
          <p:nvPr/>
        </p:nvSpPr>
        <p:spPr>
          <a:xfrm>
            <a:off x="6324600" y="2819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5791200" y="3657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3124200" y="1905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2438400" y="27432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57" name="Oval 56"/>
          <p:cNvSpPr/>
          <p:nvPr/>
        </p:nvSpPr>
        <p:spPr>
          <a:xfrm>
            <a:off x="3657600" y="27432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F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8" name="Straight Arrow Connector 57"/>
          <p:cNvCxnSpPr>
            <a:stCxn id="48" idx="3"/>
            <a:endCxn id="55" idx="7"/>
          </p:cNvCxnSpPr>
          <p:nvPr/>
        </p:nvCxnSpPr>
        <p:spPr>
          <a:xfrm rot="5400000">
            <a:off x="3808085" y="1293485"/>
            <a:ext cx="461030" cy="918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5" idx="3"/>
            <a:endCxn id="56" idx="7"/>
          </p:cNvCxnSpPr>
          <p:nvPr/>
        </p:nvCxnSpPr>
        <p:spPr>
          <a:xfrm rot="5400000">
            <a:off x="2817485" y="2436485"/>
            <a:ext cx="461030" cy="3086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55" idx="5"/>
            <a:endCxn id="57" idx="0"/>
          </p:cNvCxnSpPr>
          <p:nvPr/>
        </p:nvCxnSpPr>
        <p:spPr>
          <a:xfrm rot="16200000" flipH="1">
            <a:off x="3560435" y="2379334"/>
            <a:ext cx="382915" cy="344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8" idx="5"/>
            <a:endCxn id="50" idx="1"/>
          </p:cNvCxnSpPr>
          <p:nvPr/>
        </p:nvCxnSpPr>
        <p:spPr>
          <a:xfrm rot="16200000" flipH="1">
            <a:off x="4951085" y="1445885"/>
            <a:ext cx="461030" cy="6134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50" idx="5"/>
            <a:endCxn id="53" idx="1"/>
          </p:cNvCxnSpPr>
          <p:nvPr/>
        </p:nvCxnSpPr>
        <p:spPr>
          <a:xfrm rot="16200000" flipH="1">
            <a:off x="5865485" y="2360285"/>
            <a:ext cx="537230" cy="537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53" idx="3"/>
            <a:endCxn id="54" idx="0"/>
          </p:cNvCxnSpPr>
          <p:nvPr/>
        </p:nvCxnSpPr>
        <p:spPr>
          <a:xfrm rot="5400000">
            <a:off x="6038851" y="3293735"/>
            <a:ext cx="382915" cy="344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5410200" y="4572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Q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65" name="Straight Arrow Connector 64"/>
          <p:cNvCxnSpPr>
            <a:stCxn id="54" idx="3"/>
            <a:endCxn id="64" idx="0"/>
          </p:cNvCxnSpPr>
          <p:nvPr/>
        </p:nvCxnSpPr>
        <p:spPr>
          <a:xfrm rot="5400000">
            <a:off x="5543551" y="4246235"/>
            <a:ext cx="459115" cy="192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7086600" y="3581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Y</a:t>
            </a:r>
          </a:p>
        </p:txBody>
      </p:sp>
      <p:cxnSp>
        <p:nvCxnSpPr>
          <p:cNvPr id="67" name="Straight Arrow Connector 66"/>
          <p:cNvCxnSpPr>
            <a:stCxn id="53" idx="5"/>
            <a:endCxn id="66" idx="1"/>
          </p:cNvCxnSpPr>
          <p:nvPr/>
        </p:nvCxnSpPr>
        <p:spPr>
          <a:xfrm rot="16200000" flipH="1">
            <a:off x="6779885" y="3274685"/>
            <a:ext cx="384830" cy="3848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/>
          <p:nvPr/>
        </p:nvSpPr>
        <p:spPr>
          <a:xfrm>
            <a:off x="4572000" y="2819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</a:t>
            </a:r>
          </a:p>
        </p:txBody>
      </p:sp>
      <p:cxnSp>
        <p:nvCxnSpPr>
          <p:cNvPr id="69" name="Straight Arrow Connector 68"/>
          <p:cNvCxnSpPr>
            <a:stCxn id="50" idx="3"/>
            <a:endCxn id="68" idx="0"/>
          </p:cNvCxnSpPr>
          <p:nvPr/>
        </p:nvCxnSpPr>
        <p:spPr>
          <a:xfrm rot="5400000">
            <a:off x="4933951" y="2265035"/>
            <a:ext cx="459115" cy="6496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1828800" y="35052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A</a:t>
            </a:r>
          </a:p>
        </p:txBody>
      </p:sp>
      <p:cxnSp>
        <p:nvCxnSpPr>
          <p:cNvPr id="71" name="Straight Arrow Connector 70"/>
          <p:cNvCxnSpPr>
            <a:stCxn id="56" idx="3"/>
            <a:endCxn id="70" idx="7"/>
          </p:cNvCxnSpPr>
          <p:nvPr/>
        </p:nvCxnSpPr>
        <p:spPr>
          <a:xfrm rot="5400000">
            <a:off x="2207885" y="3274685"/>
            <a:ext cx="384830" cy="2324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2362200" y="4343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2209800" y="28194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4" name="Rectangle 73"/>
          <p:cNvSpPr/>
          <p:nvPr/>
        </p:nvSpPr>
        <p:spPr>
          <a:xfrm>
            <a:off x="3429000" y="28194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181600" y="46482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6" name="Rectangle 75"/>
          <p:cNvSpPr/>
          <p:nvPr/>
        </p:nvSpPr>
        <p:spPr>
          <a:xfrm>
            <a:off x="5562600" y="3733800"/>
            <a:ext cx="152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7" name="Rectangle 76"/>
          <p:cNvSpPr/>
          <p:nvPr/>
        </p:nvSpPr>
        <p:spPr>
          <a:xfrm>
            <a:off x="6858000" y="36576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096000" y="28956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9" name="Rectangle 78"/>
          <p:cNvSpPr/>
          <p:nvPr/>
        </p:nvSpPr>
        <p:spPr>
          <a:xfrm>
            <a:off x="4343400" y="28956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2895600" y="19812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5181600" y="19812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2" name="Oval 81"/>
          <p:cNvSpPr/>
          <p:nvPr/>
        </p:nvSpPr>
        <p:spPr>
          <a:xfrm>
            <a:off x="4876800" y="3657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3" name="Oval 82"/>
          <p:cNvSpPr/>
          <p:nvPr/>
        </p:nvSpPr>
        <p:spPr>
          <a:xfrm>
            <a:off x="4038600" y="3657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84" name="Straight Arrow Connector 83"/>
          <p:cNvCxnSpPr>
            <a:stCxn id="68" idx="5"/>
            <a:endCxn id="82" idx="0"/>
          </p:cNvCxnSpPr>
          <p:nvPr/>
        </p:nvCxnSpPr>
        <p:spPr>
          <a:xfrm rot="16200000" flipH="1">
            <a:off x="4893935" y="3408034"/>
            <a:ext cx="382915" cy="1162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68" idx="3"/>
            <a:endCxn id="83" idx="0"/>
          </p:cNvCxnSpPr>
          <p:nvPr/>
        </p:nvCxnSpPr>
        <p:spPr>
          <a:xfrm rot="5400000">
            <a:off x="4286251" y="3293735"/>
            <a:ext cx="382915" cy="344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4648200" y="37338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7" name="Rectangle 86"/>
          <p:cNvSpPr/>
          <p:nvPr/>
        </p:nvSpPr>
        <p:spPr>
          <a:xfrm>
            <a:off x="3733800" y="3810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8" name="Oval 87"/>
          <p:cNvSpPr/>
          <p:nvPr/>
        </p:nvSpPr>
        <p:spPr>
          <a:xfrm>
            <a:off x="2819400" y="35052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2590800" y="35814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90" name="Straight Arrow Connector 89"/>
          <p:cNvCxnSpPr>
            <a:stCxn id="70" idx="5"/>
          </p:cNvCxnSpPr>
          <p:nvPr/>
        </p:nvCxnSpPr>
        <p:spPr>
          <a:xfrm rot="16200000" flipH="1">
            <a:off x="2207885" y="4036684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57" idx="3"/>
          </p:cNvCxnSpPr>
          <p:nvPr/>
        </p:nvCxnSpPr>
        <p:spPr>
          <a:xfrm rot="5400000">
            <a:off x="3505201" y="3274685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57" idx="5"/>
          </p:cNvCxnSpPr>
          <p:nvPr/>
        </p:nvCxnSpPr>
        <p:spPr>
          <a:xfrm rot="16200000" flipH="1">
            <a:off x="3998585" y="3312784"/>
            <a:ext cx="306715" cy="78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83" idx="3"/>
          </p:cNvCxnSpPr>
          <p:nvPr/>
        </p:nvCxnSpPr>
        <p:spPr>
          <a:xfrm rot="5400000">
            <a:off x="3886201" y="4189085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83" idx="5"/>
          </p:cNvCxnSpPr>
          <p:nvPr/>
        </p:nvCxnSpPr>
        <p:spPr>
          <a:xfrm rot="16200000" flipH="1">
            <a:off x="4379585" y="4227184"/>
            <a:ext cx="306715" cy="78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82" idx="3"/>
          </p:cNvCxnSpPr>
          <p:nvPr/>
        </p:nvCxnSpPr>
        <p:spPr>
          <a:xfrm rot="5400000">
            <a:off x="4724401" y="4265285"/>
            <a:ext cx="382915" cy="78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82" idx="5"/>
          </p:cNvCxnSpPr>
          <p:nvPr/>
        </p:nvCxnSpPr>
        <p:spPr>
          <a:xfrm rot="16200000" flipH="1">
            <a:off x="5255885" y="4189084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stCxn id="64" idx="3"/>
          </p:cNvCxnSpPr>
          <p:nvPr/>
        </p:nvCxnSpPr>
        <p:spPr>
          <a:xfrm rot="5400000">
            <a:off x="5219701" y="5141585"/>
            <a:ext cx="3829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64" idx="5"/>
          </p:cNvCxnSpPr>
          <p:nvPr/>
        </p:nvCxnSpPr>
        <p:spPr>
          <a:xfrm rot="16200000" flipH="1">
            <a:off x="5789285" y="5103484"/>
            <a:ext cx="3829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54" idx="5"/>
          </p:cNvCxnSpPr>
          <p:nvPr/>
        </p:nvCxnSpPr>
        <p:spPr>
          <a:xfrm rot="16200000" flipH="1">
            <a:off x="6208385" y="4150984"/>
            <a:ext cx="3067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66" idx="3"/>
          </p:cNvCxnSpPr>
          <p:nvPr/>
        </p:nvCxnSpPr>
        <p:spPr>
          <a:xfrm rot="5400000">
            <a:off x="6858001" y="4189085"/>
            <a:ext cx="4591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>
            <a:stCxn id="66" idx="5"/>
          </p:cNvCxnSpPr>
          <p:nvPr/>
        </p:nvCxnSpPr>
        <p:spPr>
          <a:xfrm rot="16200000" flipH="1">
            <a:off x="7465685" y="4112884"/>
            <a:ext cx="3829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1600200" y="36576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03" name="Straight Arrow Connector 102"/>
          <p:cNvCxnSpPr>
            <a:stCxn id="56" idx="5"/>
            <a:endCxn id="88" idx="0"/>
          </p:cNvCxnSpPr>
          <p:nvPr/>
        </p:nvCxnSpPr>
        <p:spPr>
          <a:xfrm rot="16200000" flipH="1">
            <a:off x="2836535" y="3255634"/>
            <a:ext cx="306715" cy="192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70" idx="3"/>
          </p:cNvCxnSpPr>
          <p:nvPr/>
        </p:nvCxnSpPr>
        <p:spPr>
          <a:xfrm rot="5400000">
            <a:off x="1676401" y="4036685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stCxn id="88" idx="3"/>
          </p:cNvCxnSpPr>
          <p:nvPr/>
        </p:nvCxnSpPr>
        <p:spPr>
          <a:xfrm rot="5400000">
            <a:off x="2667001" y="4036685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/>
          <p:cNvSpPr/>
          <p:nvPr/>
        </p:nvSpPr>
        <p:spPr>
          <a:xfrm>
            <a:off x="1676400" y="4343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2667000" y="4343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3048000" y="5105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2" name="Oval 111"/>
          <p:cNvSpPr/>
          <p:nvPr/>
        </p:nvSpPr>
        <p:spPr>
          <a:xfrm>
            <a:off x="3200400" y="42672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14" name="Straight Arrow Connector 113"/>
          <p:cNvCxnSpPr>
            <a:stCxn id="88" idx="5"/>
            <a:endCxn id="112" idx="0"/>
          </p:cNvCxnSpPr>
          <p:nvPr/>
        </p:nvCxnSpPr>
        <p:spPr>
          <a:xfrm rot="16200000" flipH="1">
            <a:off x="3217535" y="4017634"/>
            <a:ext cx="306715" cy="192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112" idx="5"/>
          </p:cNvCxnSpPr>
          <p:nvPr/>
        </p:nvCxnSpPr>
        <p:spPr>
          <a:xfrm rot="16200000" flipH="1">
            <a:off x="3579485" y="4798684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112" idx="3"/>
          </p:cNvCxnSpPr>
          <p:nvPr/>
        </p:nvCxnSpPr>
        <p:spPr>
          <a:xfrm rot="5400000">
            <a:off x="3048001" y="4798685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Rectangle 128"/>
          <p:cNvSpPr/>
          <p:nvPr/>
        </p:nvSpPr>
        <p:spPr>
          <a:xfrm>
            <a:off x="3733800" y="5105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2971800" y="44196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419600" y="1066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" name="Oval 4"/>
          <p:cNvSpPr/>
          <p:nvPr/>
        </p:nvSpPr>
        <p:spPr>
          <a:xfrm>
            <a:off x="5410200" y="1905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6" name="Oval 5"/>
          <p:cNvSpPr/>
          <p:nvPr/>
        </p:nvSpPr>
        <p:spPr>
          <a:xfrm>
            <a:off x="6324600" y="2819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791200" y="3657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124200" y="1905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438400" y="27432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0" name="Oval 9"/>
          <p:cNvSpPr/>
          <p:nvPr/>
        </p:nvSpPr>
        <p:spPr>
          <a:xfrm>
            <a:off x="3657600" y="27432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F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4" idx="3"/>
            <a:endCxn id="8" idx="7"/>
          </p:cNvCxnSpPr>
          <p:nvPr/>
        </p:nvCxnSpPr>
        <p:spPr>
          <a:xfrm rot="5400000">
            <a:off x="3808085" y="1293485"/>
            <a:ext cx="461030" cy="918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3"/>
            <a:endCxn id="9" idx="7"/>
          </p:cNvCxnSpPr>
          <p:nvPr/>
        </p:nvCxnSpPr>
        <p:spPr>
          <a:xfrm rot="5400000">
            <a:off x="2817485" y="2436485"/>
            <a:ext cx="461030" cy="3086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5"/>
            <a:endCxn id="10" idx="0"/>
          </p:cNvCxnSpPr>
          <p:nvPr/>
        </p:nvCxnSpPr>
        <p:spPr>
          <a:xfrm rot="16200000" flipH="1">
            <a:off x="3560435" y="2379334"/>
            <a:ext cx="382915" cy="344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5"/>
            <a:endCxn id="5" idx="1"/>
          </p:cNvCxnSpPr>
          <p:nvPr/>
        </p:nvCxnSpPr>
        <p:spPr>
          <a:xfrm rot="16200000" flipH="1">
            <a:off x="4951085" y="1445885"/>
            <a:ext cx="461030" cy="6134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5"/>
            <a:endCxn id="6" idx="1"/>
          </p:cNvCxnSpPr>
          <p:nvPr/>
        </p:nvCxnSpPr>
        <p:spPr>
          <a:xfrm rot="16200000" flipH="1">
            <a:off x="5865485" y="2360285"/>
            <a:ext cx="537230" cy="537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3"/>
            <a:endCxn id="7" idx="0"/>
          </p:cNvCxnSpPr>
          <p:nvPr/>
        </p:nvCxnSpPr>
        <p:spPr>
          <a:xfrm rot="5400000">
            <a:off x="6038851" y="3293735"/>
            <a:ext cx="382915" cy="344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410200" y="4572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Q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stCxn id="7" idx="3"/>
            <a:endCxn id="17" idx="0"/>
          </p:cNvCxnSpPr>
          <p:nvPr/>
        </p:nvCxnSpPr>
        <p:spPr>
          <a:xfrm rot="5400000">
            <a:off x="5543551" y="4246235"/>
            <a:ext cx="459115" cy="192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7086600" y="3581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Y</a:t>
            </a:r>
          </a:p>
        </p:txBody>
      </p:sp>
      <p:cxnSp>
        <p:nvCxnSpPr>
          <p:cNvPr id="20" name="Straight Arrow Connector 19"/>
          <p:cNvCxnSpPr>
            <a:stCxn id="6" idx="5"/>
            <a:endCxn id="19" idx="1"/>
          </p:cNvCxnSpPr>
          <p:nvPr/>
        </p:nvCxnSpPr>
        <p:spPr>
          <a:xfrm rot="16200000" flipH="1">
            <a:off x="6779885" y="3274685"/>
            <a:ext cx="384830" cy="3848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572000" y="2819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</a:t>
            </a:r>
          </a:p>
        </p:txBody>
      </p:sp>
      <p:cxnSp>
        <p:nvCxnSpPr>
          <p:cNvPr id="22" name="Straight Arrow Connector 21"/>
          <p:cNvCxnSpPr>
            <a:stCxn id="5" idx="3"/>
            <a:endCxn id="21" idx="0"/>
          </p:cNvCxnSpPr>
          <p:nvPr/>
        </p:nvCxnSpPr>
        <p:spPr>
          <a:xfrm rot="5400000">
            <a:off x="4933951" y="2265035"/>
            <a:ext cx="459115" cy="6496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1828800" y="35052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A</a:t>
            </a:r>
          </a:p>
        </p:txBody>
      </p:sp>
      <p:cxnSp>
        <p:nvCxnSpPr>
          <p:cNvPr id="24" name="Straight Arrow Connector 23"/>
          <p:cNvCxnSpPr>
            <a:stCxn id="9" idx="3"/>
            <a:endCxn id="23" idx="7"/>
          </p:cNvCxnSpPr>
          <p:nvPr/>
        </p:nvCxnSpPr>
        <p:spPr>
          <a:xfrm rot="5400000">
            <a:off x="2207885" y="3274685"/>
            <a:ext cx="384830" cy="2324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209800" y="28194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429000" y="28194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181600" y="46482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562600" y="3733800"/>
            <a:ext cx="152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858000" y="36576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096000" y="28956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343400" y="28956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895600" y="19812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181600" y="19812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5" name="Oval 34"/>
          <p:cNvSpPr/>
          <p:nvPr/>
        </p:nvSpPr>
        <p:spPr>
          <a:xfrm>
            <a:off x="4876800" y="3657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4038600" y="3657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/>
          <p:cNvCxnSpPr>
            <a:stCxn id="21" idx="5"/>
            <a:endCxn id="35" idx="0"/>
          </p:cNvCxnSpPr>
          <p:nvPr/>
        </p:nvCxnSpPr>
        <p:spPr>
          <a:xfrm rot="16200000" flipH="1">
            <a:off x="4893935" y="3408034"/>
            <a:ext cx="382915" cy="1162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1" idx="3"/>
            <a:endCxn id="36" idx="0"/>
          </p:cNvCxnSpPr>
          <p:nvPr/>
        </p:nvCxnSpPr>
        <p:spPr>
          <a:xfrm rot="5400000">
            <a:off x="4286251" y="3293735"/>
            <a:ext cx="382915" cy="344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4648200" y="37338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733800" y="3810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1" name="Oval 40"/>
          <p:cNvSpPr/>
          <p:nvPr/>
        </p:nvSpPr>
        <p:spPr>
          <a:xfrm>
            <a:off x="2819400" y="35052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590800" y="35814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/>
          <p:cNvCxnSpPr>
            <a:stCxn id="23" idx="5"/>
          </p:cNvCxnSpPr>
          <p:nvPr/>
        </p:nvCxnSpPr>
        <p:spPr>
          <a:xfrm rot="16200000" flipH="1">
            <a:off x="2207885" y="4036684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0" idx="3"/>
          </p:cNvCxnSpPr>
          <p:nvPr/>
        </p:nvCxnSpPr>
        <p:spPr>
          <a:xfrm rot="5400000">
            <a:off x="3505201" y="3274685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0" idx="5"/>
          </p:cNvCxnSpPr>
          <p:nvPr/>
        </p:nvCxnSpPr>
        <p:spPr>
          <a:xfrm rot="16200000" flipH="1">
            <a:off x="3998585" y="3312784"/>
            <a:ext cx="306715" cy="78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6" idx="3"/>
          </p:cNvCxnSpPr>
          <p:nvPr/>
        </p:nvCxnSpPr>
        <p:spPr>
          <a:xfrm rot="5400000">
            <a:off x="3886201" y="4189085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6" idx="5"/>
          </p:cNvCxnSpPr>
          <p:nvPr/>
        </p:nvCxnSpPr>
        <p:spPr>
          <a:xfrm rot="16200000" flipH="1">
            <a:off x="4379585" y="4227184"/>
            <a:ext cx="306715" cy="78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35" idx="3"/>
          </p:cNvCxnSpPr>
          <p:nvPr/>
        </p:nvCxnSpPr>
        <p:spPr>
          <a:xfrm rot="5400000">
            <a:off x="4724401" y="4265285"/>
            <a:ext cx="382915" cy="78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5" idx="5"/>
          </p:cNvCxnSpPr>
          <p:nvPr/>
        </p:nvCxnSpPr>
        <p:spPr>
          <a:xfrm rot="16200000" flipH="1">
            <a:off x="5255885" y="4189084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17" idx="3"/>
          </p:cNvCxnSpPr>
          <p:nvPr/>
        </p:nvCxnSpPr>
        <p:spPr>
          <a:xfrm rot="5400000">
            <a:off x="5219701" y="5141585"/>
            <a:ext cx="3829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17" idx="5"/>
          </p:cNvCxnSpPr>
          <p:nvPr/>
        </p:nvCxnSpPr>
        <p:spPr>
          <a:xfrm rot="16200000" flipH="1">
            <a:off x="5789285" y="5103484"/>
            <a:ext cx="3829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7" idx="5"/>
          </p:cNvCxnSpPr>
          <p:nvPr/>
        </p:nvCxnSpPr>
        <p:spPr>
          <a:xfrm rot="16200000" flipH="1">
            <a:off x="6208385" y="4150984"/>
            <a:ext cx="3067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19" idx="3"/>
          </p:cNvCxnSpPr>
          <p:nvPr/>
        </p:nvCxnSpPr>
        <p:spPr>
          <a:xfrm rot="5400000">
            <a:off x="6858001" y="4189085"/>
            <a:ext cx="4591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19" idx="5"/>
          </p:cNvCxnSpPr>
          <p:nvPr/>
        </p:nvCxnSpPr>
        <p:spPr>
          <a:xfrm rot="16200000" flipH="1">
            <a:off x="7465685" y="4112884"/>
            <a:ext cx="3829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1600200" y="36576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6" name="Straight Arrow Connector 55"/>
          <p:cNvCxnSpPr>
            <a:stCxn id="9" idx="5"/>
            <a:endCxn id="41" idx="0"/>
          </p:cNvCxnSpPr>
          <p:nvPr/>
        </p:nvCxnSpPr>
        <p:spPr>
          <a:xfrm rot="16200000" flipH="1">
            <a:off x="2836535" y="3255634"/>
            <a:ext cx="306715" cy="192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23" idx="3"/>
          </p:cNvCxnSpPr>
          <p:nvPr/>
        </p:nvCxnSpPr>
        <p:spPr>
          <a:xfrm rot="5400000">
            <a:off x="1676401" y="4036685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41" idx="3"/>
          </p:cNvCxnSpPr>
          <p:nvPr/>
        </p:nvCxnSpPr>
        <p:spPr>
          <a:xfrm rot="5400000">
            <a:off x="2667001" y="4036685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2667000" y="4343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048000" y="5105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3200400" y="42672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63" name="Straight Arrow Connector 62"/>
          <p:cNvCxnSpPr>
            <a:stCxn id="41" idx="5"/>
            <a:endCxn id="62" idx="0"/>
          </p:cNvCxnSpPr>
          <p:nvPr/>
        </p:nvCxnSpPr>
        <p:spPr>
          <a:xfrm rot="16200000" flipH="1">
            <a:off x="3217535" y="4017634"/>
            <a:ext cx="306715" cy="192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62" idx="5"/>
          </p:cNvCxnSpPr>
          <p:nvPr/>
        </p:nvCxnSpPr>
        <p:spPr>
          <a:xfrm rot="16200000" flipH="1">
            <a:off x="3579485" y="4798684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62" idx="3"/>
          </p:cNvCxnSpPr>
          <p:nvPr/>
        </p:nvCxnSpPr>
        <p:spPr>
          <a:xfrm rot="5400000">
            <a:off x="3048001" y="4798685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3733800" y="5105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71800" y="44196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Balanced tree: depth is O(</a:t>
            </a:r>
            <a:r>
              <a:rPr lang="en-US" dirty="0" err="1" smtClean="0"/>
              <a:t>lg</a:t>
            </a:r>
            <a:r>
              <a:rPr lang="en-US" i="1" dirty="0" err="1" smtClean="0"/>
              <a:t>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Want update time as well as search time to be O(</a:t>
            </a:r>
            <a:r>
              <a:rPr lang="en-US" dirty="0" err="1" smtClean="0"/>
              <a:t>lg</a:t>
            </a:r>
            <a:r>
              <a:rPr lang="en-US" i="1" dirty="0" err="1" smtClean="0"/>
              <a:t>n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 smtClean="0"/>
              <a:t>Can’t keep all leaves within 1 in depth.  Need more flexibility.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How to define balance?</a:t>
            </a:r>
          </a:p>
          <a:p>
            <a:pPr>
              <a:buNone/>
            </a:pPr>
            <a:r>
              <a:rPr lang="en-US" dirty="0" smtClean="0"/>
              <a:t>How to restore balance after an insertion or deletion?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/>
          <p:nvPr/>
        </p:nvSpPr>
        <p:spPr>
          <a:xfrm>
            <a:off x="4038600" y="1066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0" name="Oval 49"/>
          <p:cNvSpPr/>
          <p:nvPr/>
        </p:nvSpPr>
        <p:spPr>
          <a:xfrm>
            <a:off x="5410200" y="1905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51" name="Oval 50"/>
          <p:cNvSpPr/>
          <p:nvPr/>
        </p:nvSpPr>
        <p:spPr>
          <a:xfrm>
            <a:off x="6324600" y="2819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5791200" y="3657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2590800" y="1905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1752600" y="27432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55" name="Oval 54"/>
          <p:cNvSpPr/>
          <p:nvPr/>
        </p:nvSpPr>
        <p:spPr>
          <a:xfrm>
            <a:off x="2895600" y="2895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6" name="Straight Arrow Connector 55"/>
          <p:cNvCxnSpPr>
            <a:stCxn id="49" idx="3"/>
            <a:endCxn id="53" idx="7"/>
          </p:cNvCxnSpPr>
          <p:nvPr/>
        </p:nvCxnSpPr>
        <p:spPr>
          <a:xfrm rot="5400000">
            <a:off x="3350885" y="1217285"/>
            <a:ext cx="461030" cy="10706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53" idx="3"/>
            <a:endCxn id="54" idx="7"/>
          </p:cNvCxnSpPr>
          <p:nvPr/>
        </p:nvCxnSpPr>
        <p:spPr>
          <a:xfrm rot="5400000">
            <a:off x="2207885" y="2360285"/>
            <a:ext cx="461030" cy="4610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53" idx="5"/>
            <a:endCxn id="55" idx="0"/>
          </p:cNvCxnSpPr>
          <p:nvPr/>
        </p:nvCxnSpPr>
        <p:spPr>
          <a:xfrm rot="16200000" flipH="1">
            <a:off x="2836535" y="2569834"/>
            <a:ext cx="535315" cy="1162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49" idx="5"/>
            <a:endCxn id="50" idx="1"/>
          </p:cNvCxnSpPr>
          <p:nvPr/>
        </p:nvCxnSpPr>
        <p:spPr>
          <a:xfrm rot="16200000" flipH="1">
            <a:off x="4760585" y="1255385"/>
            <a:ext cx="461030" cy="9944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50" idx="5"/>
            <a:endCxn id="51" idx="1"/>
          </p:cNvCxnSpPr>
          <p:nvPr/>
        </p:nvCxnSpPr>
        <p:spPr>
          <a:xfrm rot="16200000" flipH="1">
            <a:off x="5865485" y="2360285"/>
            <a:ext cx="537230" cy="537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51" idx="3"/>
            <a:endCxn id="52" idx="0"/>
          </p:cNvCxnSpPr>
          <p:nvPr/>
        </p:nvCxnSpPr>
        <p:spPr>
          <a:xfrm rot="5400000">
            <a:off x="6038851" y="3293735"/>
            <a:ext cx="382915" cy="344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5410200" y="4572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Q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63" name="Straight Arrow Connector 62"/>
          <p:cNvCxnSpPr>
            <a:stCxn id="52" idx="3"/>
            <a:endCxn id="62" idx="0"/>
          </p:cNvCxnSpPr>
          <p:nvPr/>
        </p:nvCxnSpPr>
        <p:spPr>
          <a:xfrm rot="5400000">
            <a:off x="5543551" y="4246235"/>
            <a:ext cx="459115" cy="192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7086600" y="3581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Y</a:t>
            </a:r>
          </a:p>
        </p:txBody>
      </p:sp>
      <p:cxnSp>
        <p:nvCxnSpPr>
          <p:cNvPr id="65" name="Straight Arrow Connector 64"/>
          <p:cNvCxnSpPr>
            <a:stCxn id="51" idx="5"/>
            <a:endCxn id="64" idx="1"/>
          </p:cNvCxnSpPr>
          <p:nvPr/>
        </p:nvCxnSpPr>
        <p:spPr>
          <a:xfrm rot="16200000" flipH="1">
            <a:off x="6779885" y="3274685"/>
            <a:ext cx="384830" cy="3848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4572000" y="2819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</a:t>
            </a:r>
          </a:p>
        </p:txBody>
      </p:sp>
      <p:cxnSp>
        <p:nvCxnSpPr>
          <p:cNvPr id="67" name="Straight Arrow Connector 66"/>
          <p:cNvCxnSpPr>
            <a:stCxn id="50" idx="3"/>
            <a:endCxn id="66" idx="0"/>
          </p:cNvCxnSpPr>
          <p:nvPr/>
        </p:nvCxnSpPr>
        <p:spPr>
          <a:xfrm rot="5400000">
            <a:off x="4933951" y="2265035"/>
            <a:ext cx="459115" cy="6496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/>
          <p:nvPr/>
        </p:nvSpPr>
        <p:spPr>
          <a:xfrm>
            <a:off x="1219200" y="35052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71" name="Rectangle 70"/>
          <p:cNvSpPr/>
          <p:nvPr/>
        </p:nvSpPr>
        <p:spPr>
          <a:xfrm>
            <a:off x="2667000" y="29718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181600" y="46482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3" name="Rectangle 72"/>
          <p:cNvSpPr/>
          <p:nvPr/>
        </p:nvSpPr>
        <p:spPr>
          <a:xfrm>
            <a:off x="5562600" y="3733800"/>
            <a:ext cx="152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858000" y="36576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096000" y="28956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6" name="Rectangle 75"/>
          <p:cNvSpPr/>
          <p:nvPr/>
        </p:nvSpPr>
        <p:spPr>
          <a:xfrm>
            <a:off x="4343400" y="28956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2362200" y="19812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5181600" y="19812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9" name="Oval 78"/>
          <p:cNvSpPr/>
          <p:nvPr/>
        </p:nvSpPr>
        <p:spPr>
          <a:xfrm>
            <a:off x="4876800" y="3657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0" name="Oval 79"/>
          <p:cNvSpPr/>
          <p:nvPr/>
        </p:nvSpPr>
        <p:spPr>
          <a:xfrm>
            <a:off x="4038600" y="3657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81" name="Straight Arrow Connector 80"/>
          <p:cNvCxnSpPr>
            <a:stCxn id="66" idx="5"/>
            <a:endCxn id="79" idx="0"/>
          </p:cNvCxnSpPr>
          <p:nvPr/>
        </p:nvCxnSpPr>
        <p:spPr>
          <a:xfrm rot="16200000" flipH="1">
            <a:off x="4893935" y="3408034"/>
            <a:ext cx="382915" cy="1162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66" idx="3"/>
            <a:endCxn id="80" idx="0"/>
          </p:cNvCxnSpPr>
          <p:nvPr/>
        </p:nvCxnSpPr>
        <p:spPr>
          <a:xfrm rot="5400000">
            <a:off x="4286251" y="3293735"/>
            <a:ext cx="382915" cy="344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4648200" y="37338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4" name="Rectangle 83"/>
          <p:cNvSpPr/>
          <p:nvPr/>
        </p:nvSpPr>
        <p:spPr>
          <a:xfrm>
            <a:off x="3048000" y="3810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5" name="Oval 84"/>
          <p:cNvSpPr/>
          <p:nvPr/>
        </p:nvSpPr>
        <p:spPr>
          <a:xfrm>
            <a:off x="2438400" y="3657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2209800" y="37338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87" name="Straight Arrow Connector 86"/>
          <p:cNvCxnSpPr>
            <a:stCxn id="68" idx="5"/>
          </p:cNvCxnSpPr>
          <p:nvPr/>
        </p:nvCxnSpPr>
        <p:spPr>
          <a:xfrm rot="16200000" flipH="1">
            <a:off x="1598285" y="4036684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80" idx="3"/>
          </p:cNvCxnSpPr>
          <p:nvPr/>
        </p:nvCxnSpPr>
        <p:spPr>
          <a:xfrm rot="5400000">
            <a:off x="3886201" y="4189085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80" idx="5"/>
          </p:cNvCxnSpPr>
          <p:nvPr/>
        </p:nvCxnSpPr>
        <p:spPr>
          <a:xfrm rot="16200000" flipH="1">
            <a:off x="4379585" y="4227184"/>
            <a:ext cx="306715" cy="78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79" idx="3"/>
          </p:cNvCxnSpPr>
          <p:nvPr/>
        </p:nvCxnSpPr>
        <p:spPr>
          <a:xfrm rot="5400000">
            <a:off x="4724401" y="4265285"/>
            <a:ext cx="382915" cy="78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79" idx="5"/>
          </p:cNvCxnSpPr>
          <p:nvPr/>
        </p:nvCxnSpPr>
        <p:spPr>
          <a:xfrm rot="16200000" flipH="1">
            <a:off x="5255885" y="4189084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62" idx="3"/>
          </p:cNvCxnSpPr>
          <p:nvPr/>
        </p:nvCxnSpPr>
        <p:spPr>
          <a:xfrm rot="5400000">
            <a:off x="5219701" y="5141585"/>
            <a:ext cx="3829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62" idx="5"/>
          </p:cNvCxnSpPr>
          <p:nvPr/>
        </p:nvCxnSpPr>
        <p:spPr>
          <a:xfrm rot="16200000" flipH="1">
            <a:off x="5789285" y="5103484"/>
            <a:ext cx="3829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52" idx="5"/>
          </p:cNvCxnSpPr>
          <p:nvPr/>
        </p:nvCxnSpPr>
        <p:spPr>
          <a:xfrm rot="16200000" flipH="1">
            <a:off x="6208385" y="4150984"/>
            <a:ext cx="3067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stCxn id="64" idx="3"/>
          </p:cNvCxnSpPr>
          <p:nvPr/>
        </p:nvCxnSpPr>
        <p:spPr>
          <a:xfrm rot="5400000">
            <a:off x="6858001" y="4189085"/>
            <a:ext cx="4591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64" idx="5"/>
          </p:cNvCxnSpPr>
          <p:nvPr/>
        </p:nvCxnSpPr>
        <p:spPr>
          <a:xfrm rot="16200000" flipH="1">
            <a:off x="7465685" y="4112884"/>
            <a:ext cx="3829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/>
          <p:cNvSpPr/>
          <p:nvPr/>
        </p:nvSpPr>
        <p:spPr>
          <a:xfrm>
            <a:off x="990600" y="36576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01" name="Straight Arrow Connector 100"/>
          <p:cNvCxnSpPr>
            <a:stCxn id="68" idx="3"/>
          </p:cNvCxnSpPr>
          <p:nvPr/>
        </p:nvCxnSpPr>
        <p:spPr>
          <a:xfrm rot="5400000">
            <a:off x="1066801" y="4036685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85" idx="3"/>
          </p:cNvCxnSpPr>
          <p:nvPr/>
        </p:nvCxnSpPr>
        <p:spPr>
          <a:xfrm rot="5400000">
            <a:off x="2286001" y="4189085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>
            <a:off x="2057400" y="3429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5" name="Oval 104"/>
          <p:cNvSpPr/>
          <p:nvPr/>
        </p:nvSpPr>
        <p:spPr>
          <a:xfrm>
            <a:off x="3276600" y="3657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F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07" name="Straight Arrow Connector 106"/>
          <p:cNvCxnSpPr>
            <a:stCxn id="105" idx="5"/>
          </p:cNvCxnSpPr>
          <p:nvPr/>
        </p:nvCxnSpPr>
        <p:spPr>
          <a:xfrm rot="16200000" flipH="1">
            <a:off x="3655685" y="4189084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105" idx="3"/>
          </p:cNvCxnSpPr>
          <p:nvPr/>
        </p:nvCxnSpPr>
        <p:spPr>
          <a:xfrm rot="5400000">
            <a:off x="3124201" y="4189085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stCxn id="54" idx="3"/>
            <a:endCxn id="68" idx="0"/>
          </p:cNvCxnSpPr>
          <p:nvPr/>
        </p:nvCxnSpPr>
        <p:spPr>
          <a:xfrm rot="5400000">
            <a:off x="1504951" y="3179435"/>
            <a:ext cx="306715" cy="344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1524000" y="28194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42" name="Straight Arrow Connector 141"/>
          <p:cNvCxnSpPr>
            <a:stCxn id="55" idx="5"/>
            <a:endCxn id="105" idx="0"/>
          </p:cNvCxnSpPr>
          <p:nvPr/>
        </p:nvCxnSpPr>
        <p:spPr>
          <a:xfrm rot="16200000" flipH="1">
            <a:off x="3293735" y="3408034"/>
            <a:ext cx="306715" cy="192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>
            <a:stCxn id="55" idx="3"/>
            <a:endCxn id="85" idx="0"/>
          </p:cNvCxnSpPr>
          <p:nvPr/>
        </p:nvCxnSpPr>
        <p:spPr>
          <a:xfrm rot="5400000">
            <a:off x="2686051" y="3369935"/>
            <a:ext cx="306715" cy="2686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>
            <a:stCxn id="54" idx="5"/>
          </p:cNvCxnSpPr>
          <p:nvPr/>
        </p:nvCxnSpPr>
        <p:spPr>
          <a:xfrm rot="16200000" flipH="1">
            <a:off x="2093585" y="3312784"/>
            <a:ext cx="3829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>
            <a:stCxn id="85" idx="5"/>
          </p:cNvCxnSpPr>
          <p:nvPr/>
        </p:nvCxnSpPr>
        <p:spPr>
          <a:xfrm rot="16200000" flipH="1">
            <a:off x="2779385" y="4227184"/>
            <a:ext cx="306715" cy="78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AVL-tree insertion: </a:t>
            </a:r>
            <a:r>
              <a:rPr lang="en-US" dirty="0" smtClean="0">
                <a:latin typeface="Calibri"/>
              </a:rPr>
              <a:t>≤2 rotations per insertion, worst-case.</a:t>
            </a:r>
          </a:p>
          <a:p>
            <a:pPr>
              <a:buNone/>
            </a:pPr>
            <a:r>
              <a:rPr lang="en-US" dirty="0" smtClean="0">
                <a:latin typeface="Calibri"/>
              </a:rPr>
              <a:t>What about promotions(rank increases)?</a:t>
            </a:r>
          </a:p>
          <a:p>
            <a:pPr>
              <a:buNone/>
            </a:pPr>
            <a:r>
              <a:rPr lang="en-US" dirty="0" smtClean="0">
                <a:latin typeface="Calibri"/>
              </a:rPr>
              <a:t>O(</a:t>
            </a:r>
            <a:r>
              <a:rPr lang="en-US" dirty="0" err="1" smtClean="0">
                <a:latin typeface="Calibri"/>
              </a:rPr>
              <a:t>lg</a:t>
            </a:r>
            <a:r>
              <a:rPr lang="en-US" i="1" dirty="0" err="1" smtClean="0">
                <a:latin typeface="Calibri"/>
              </a:rPr>
              <a:t>n</a:t>
            </a:r>
            <a:r>
              <a:rPr lang="en-US" dirty="0" smtClean="0">
                <a:latin typeface="Calibri"/>
              </a:rPr>
              <a:t>) worst-case but O(1) amortized:</a:t>
            </a:r>
            <a:endParaRPr lang="en-US" dirty="0" smtClean="0"/>
          </a:p>
          <a:p>
            <a:pPr>
              <a:buNone/>
            </a:pPr>
            <a:r>
              <a:rPr lang="en-US" dirty="0">
                <a:latin typeface="Calibri"/>
              </a:rPr>
              <a:t> </a:t>
            </a:r>
            <a:r>
              <a:rPr lang="en-US" dirty="0" smtClean="0">
                <a:latin typeface="Calibri"/>
              </a:rPr>
              <a:t>  </a:t>
            </a:r>
            <a:r>
              <a:rPr lang="el-GR" dirty="0" smtClean="0">
                <a:latin typeface="Calibri"/>
              </a:rPr>
              <a:t>Φ</a:t>
            </a:r>
            <a:r>
              <a:rPr lang="en-US" dirty="0" smtClean="0">
                <a:latin typeface="Calibri"/>
              </a:rPr>
              <a:t> = #1,1-nodes + #0,1-nodes</a:t>
            </a:r>
          </a:p>
          <a:p>
            <a:pPr>
              <a:buNone/>
            </a:pPr>
            <a:r>
              <a:rPr lang="en-US" dirty="0">
                <a:latin typeface="Calibri"/>
              </a:rPr>
              <a:t> </a:t>
            </a:r>
            <a:r>
              <a:rPr lang="en-US" dirty="0" smtClean="0">
                <a:latin typeface="Calibri"/>
              </a:rPr>
              <a:t>  Creation of a new node increases </a:t>
            </a:r>
            <a:r>
              <a:rPr lang="el-GR" dirty="0" smtClean="0">
                <a:latin typeface="Calibri"/>
              </a:rPr>
              <a:t>Φ</a:t>
            </a:r>
            <a:r>
              <a:rPr lang="en-US" dirty="0" smtClean="0">
                <a:latin typeface="Calibri"/>
              </a:rPr>
              <a:t> by 1; each promotion decreases </a:t>
            </a:r>
            <a:r>
              <a:rPr lang="el-GR" dirty="0" smtClean="0">
                <a:latin typeface="Calibri"/>
              </a:rPr>
              <a:t>Φ</a:t>
            </a:r>
            <a:r>
              <a:rPr lang="en-US" dirty="0" smtClean="0">
                <a:latin typeface="Calibri"/>
              </a:rPr>
              <a:t> by 1; last step increases </a:t>
            </a:r>
            <a:r>
              <a:rPr lang="el-GR" dirty="0" smtClean="0">
                <a:latin typeface="Calibri"/>
              </a:rPr>
              <a:t>Φ</a:t>
            </a:r>
            <a:r>
              <a:rPr lang="en-US" dirty="0" smtClean="0">
                <a:latin typeface="Calibri"/>
              </a:rPr>
              <a:t> by at most 2: ≤3 promotions per insertion, amortized.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1,1-nodes are like 1 bits in binary addition: </a:t>
            </a:r>
            <a:endParaRPr lang="en-US" dirty="0"/>
          </a:p>
          <a:p>
            <a:pPr>
              <a:buNone/>
            </a:pPr>
            <a:r>
              <a:rPr lang="en-US" dirty="0" smtClean="0"/>
              <a:t>      a 1 bit can cause a carry but becomes a 0;</a:t>
            </a: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smtClean="0"/>
              <a:t>a 1,1-node can be promoted but becomes a 1,2-node: 1,1 </a:t>
            </a:r>
            <a:r>
              <a:rPr lang="en-US" dirty="0" smtClean="0">
                <a:latin typeface="Calibri"/>
              </a:rPr>
              <a:t>→ 0,1 → 1,2</a:t>
            </a:r>
          </a:p>
          <a:p>
            <a:pPr>
              <a:buNone/>
            </a:pPr>
            <a:endParaRPr lang="en-US" dirty="0" smtClean="0">
              <a:latin typeface="Calibri"/>
            </a:endParaRPr>
          </a:p>
          <a:p>
            <a:pPr>
              <a:buNone/>
            </a:pPr>
            <a:r>
              <a:rPr lang="en-US" dirty="0" smtClean="0">
                <a:latin typeface="Calibri"/>
              </a:rPr>
              <a:t>Giving potential to bad nodes (0,1) as  </a:t>
            </a:r>
          </a:p>
          <a:p>
            <a:pPr>
              <a:buNone/>
            </a:pPr>
            <a:r>
              <a:rPr lang="en-US" dirty="0">
                <a:latin typeface="Calibri"/>
              </a:rPr>
              <a:t> </a:t>
            </a:r>
            <a:r>
              <a:rPr lang="en-US" dirty="0" smtClean="0">
                <a:latin typeface="Calibri"/>
              </a:rPr>
              <a:t>    well as good ones clarifies the analysis.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Balanced tree deletion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88619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Like insertion: rebalance either bottom-up after node deletion, or top-down during search (not always possible).</a:t>
            </a:r>
          </a:p>
          <a:p>
            <a:pPr>
              <a:buNone/>
            </a:pPr>
            <a:r>
              <a:rPr lang="en-US" dirty="0" smtClean="0"/>
              <a:t>Generally more cases than insertion:</a:t>
            </a:r>
          </a:p>
          <a:p>
            <a:pPr>
              <a:buNone/>
            </a:pPr>
            <a:r>
              <a:rPr lang="en-US" dirty="0" smtClean="0"/>
              <a:t>AVL trees: 8 cases (</a:t>
            </a:r>
            <a:r>
              <a:rPr lang="en-US" dirty="0" err="1" smtClean="0"/>
              <a:t>vs</a:t>
            </a:r>
            <a:r>
              <a:rPr lang="en-US" dirty="0" smtClean="0"/>
              <a:t> 6 for insert),</a:t>
            </a:r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l-GR" dirty="0" smtClean="0">
                <a:latin typeface="Calibri"/>
              </a:rPr>
              <a:t>Ω</a:t>
            </a:r>
            <a:r>
              <a:rPr lang="en-US" dirty="0" smtClean="0">
                <a:latin typeface="Calibri"/>
              </a:rPr>
              <a:t>(</a:t>
            </a:r>
            <a:r>
              <a:rPr lang="en-US" dirty="0" err="1" smtClean="0">
                <a:latin typeface="Calibri"/>
              </a:rPr>
              <a:t>lg</a:t>
            </a:r>
            <a:r>
              <a:rPr lang="en-US" i="1" dirty="0" err="1" smtClean="0">
                <a:latin typeface="Calibri"/>
              </a:rPr>
              <a:t>n</a:t>
            </a:r>
            <a:r>
              <a:rPr lang="en-US" dirty="0" smtClean="0">
                <a:latin typeface="Calibri"/>
              </a:rPr>
              <a:t>) rotations (</a:t>
            </a:r>
            <a:r>
              <a:rPr lang="en-US" dirty="0" err="1" smtClean="0">
                <a:latin typeface="Calibri"/>
              </a:rPr>
              <a:t>vs</a:t>
            </a:r>
            <a:r>
              <a:rPr lang="en-US" dirty="0" smtClean="0">
                <a:latin typeface="Calibri"/>
              </a:rPr>
              <a:t> ≤2 for insert). </a:t>
            </a:r>
            <a:endParaRPr lang="en-US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 AVL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n-US" b="1" dirty="0" smtClean="0"/>
              <a:t>All nodes are 1,1, 1,2, or non-leaf 2,2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For any node </a:t>
            </a:r>
            <a:r>
              <a:rPr lang="en-US" i="1" dirty="0" smtClean="0"/>
              <a:t>x</a:t>
            </a:r>
            <a:r>
              <a:rPr lang="en-US" dirty="0" smtClean="0"/>
              <a:t>, </a:t>
            </a:r>
            <a:r>
              <a:rPr lang="en-US" i="1" dirty="0" smtClean="0"/>
              <a:t>s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+ 1 ≥ 2</a:t>
            </a:r>
            <a:r>
              <a:rPr lang="en-US" i="1" baseline="30000" dirty="0" smtClean="0"/>
              <a:t>r</a:t>
            </a:r>
            <a:r>
              <a:rPr lang="en-US" baseline="30000" dirty="0" smtClean="0"/>
              <a:t>(</a:t>
            </a:r>
            <a:r>
              <a:rPr lang="en-US" i="1" baseline="30000" dirty="0" smtClean="0"/>
              <a:t>x</a:t>
            </a:r>
            <a:r>
              <a:rPr lang="en-US" baseline="30000" dirty="0" smtClean="0"/>
              <a:t>)/2 + 1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b="1" dirty="0" smtClean="0"/>
              <a:t>Proof </a:t>
            </a:r>
            <a:r>
              <a:rPr lang="en-US" dirty="0" smtClean="0"/>
              <a:t>by induction on r(x):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i="1" dirty="0" smtClean="0"/>
              <a:t>s</a:t>
            </a:r>
            <a:r>
              <a:rPr lang="en-US" dirty="0" smtClean="0"/>
              <a:t>(leaf) + 1 = 2; s(unary) + 1 = 3 &gt; 2</a:t>
            </a:r>
            <a:r>
              <a:rPr lang="en-US" baseline="30000" dirty="0" smtClean="0"/>
              <a:t>3/2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if </a:t>
            </a:r>
            <a:r>
              <a:rPr lang="en-US" i="1" dirty="0" smtClean="0"/>
              <a:t>x </a:t>
            </a:r>
            <a:r>
              <a:rPr lang="en-US" dirty="0" smtClean="0"/>
              <a:t>binary, </a:t>
            </a:r>
            <a:r>
              <a:rPr lang="en-US" i="1" dirty="0" smtClean="0"/>
              <a:t>s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+ 1 = s(</a:t>
            </a:r>
            <a:r>
              <a:rPr lang="en-US" i="1" dirty="0" smtClean="0"/>
              <a:t>left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)) + 1 + </a:t>
            </a:r>
            <a:r>
              <a:rPr lang="en-US" i="1" dirty="0" smtClean="0"/>
              <a:t>s</a:t>
            </a:r>
            <a:r>
              <a:rPr lang="en-US" dirty="0" smtClean="0"/>
              <a:t>(</a:t>
            </a:r>
            <a:r>
              <a:rPr lang="en-US" i="1" dirty="0" smtClean="0"/>
              <a:t>right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)) + 1</a:t>
            </a:r>
          </a:p>
          <a:p>
            <a:pPr>
              <a:buNone/>
            </a:pPr>
            <a:r>
              <a:rPr lang="en-US" dirty="0" smtClean="0"/>
              <a:t>                                        ≥ 2</a:t>
            </a:r>
            <a:r>
              <a:rPr lang="en-US" i="1" baseline="30000" dirty="0" smtClean="0"/>
              <a:t>r</a:t>
            </a:r>
            <a:r>
              <a:rPr lang="en-US" baseline="30000" dirty="0" smtClean="0"/>
              <a:t>(</a:t>
            </a:r>
            <a:r>
              <a:rPr lang="en-US" i="1" baseline="30000" dirty="0" smtClean="0"/>
              <a:t>x</a:t>
            </a:r>
            <a:r>
              <a:rPr lang="en-US" baseline="30000" dirty="0" smtClean="0"/>
              <a:t>)/2</a:t>
            </a:r>
            <a:r>
              <a:rPr lang="en-US" dirty="0" smtClean="0"/>
              <a:t> + 2</a:t>
            </a:r>
            <a:r>
              <a:rPr lang="en-US" i="1" baseline="30000" dirty="0" smtClean="0"/>
              <a:t>r</a:t>
            </a:r>
            <a:r>
              <a:rPr lang="en-US" baseline="30000" dirty="0" smtClean="0"/>
              <a:t>(</a:t>
            </a:r>
            <a:r>
              <a:rPr lang="en-US" i="1" baseline="30000" dirty="0" smtClean="0"/>
              <a:t>x</a:t>
            </a:r>
            <a:r>
              <a:rPr lang="en-US" baseline="30000" dirty="0" smtClean="0"/>
              <a:t>)/2</a:t>
            </a:r>
            <a:r>
              <a:rPr lang="en-US" dirty="0" smtClean="0"/>
              <a:t> = 2</a:t>
            </a:r>
            <a:r>
              <a:rPr lang="en-US" i="1" baseline="30000" dirty="0" smtClean="0"/>
              <a:t>r</a:t>
            </a:r>
            <a:r>
              <a:rPr lang="en-US" baseline="30000" dirty="0" smtClean="0"/>
              <a:t>(</a:t>
            </a:r>
            <a:r>
              <a:rPr lang="en-US" i="1" baseline="30000" dirty="0" smtClean="0"/>
              <a:t>x</a:t>
            </a:r>
            <a:r>
              <a:rPr lang="en-US" baseline="30000" dirty="0" smtClean="0"/>
              <a:t>)/2 + 1</a:t>
            </a:r>
            <a:r>
              <a:rPr lang="en-US" dirty="0" smtClean="0"/>
              <a:t> since</a:t>
            </a:r>
          </a:p>
          <a:p>
            <a:pPr>
              <a:buNone/>
            </a:pPr>
            <a:r>
              <a:rPr lang="en-US" i="1" dirty="0" smtClean="0"/>
              <a:t>                                               x</a:t>
            </a:r>
            <a:r>
              <a:rPr lang="en-US" dirty="0" smtClean="0"/>
              <a:t> is 1,1 or 1,2 or 2,2 (2,2 worst)      </a:t>
            </a:r>
          </a:p>
          <a:p>
            <a:pPr>
              <a:buNone/>
            </a:pPr>
            <a:r>
              <a:rPr lang="en-US" i="1" dirty="0" smtClean="0"/>
              <a:t>n</a:t>
            </a:r>
            <a:r>
              <a:rPr lang="en-US" dirty="0" smtClean="0"/>
              <a:t> + 1 </a:t>
            </a:r>
            <a:r>
              <a:rPr lang="en-US" dirty="0" smtClean="0">
                <a:latin typeface="Calibri"/>
              </a:rPr>
              <a:t>≥ </a:t>
            </a:r>
            <a:r>
              <a:rPr lang="en-US" dirty="0" smtClean="0"/>
              <a:t>2</a:t>
            </a:r>
            <a:r>
              <a:rPr lang="en-US" i="1" baseline="30000" dirty="0" smtClean="0"/>
              <a:t>h</a:t>
            </a:r>
            <a:r>
              <a:rPr lang="en-US" baseline="30000" dirty="0" smtClean="0"/>
              <a:t>/2 + 1 </a:t>
            </a:r>
            <a:r>
              <a:rPr lang="en-US" dirty="0" smtClean="0">
                <a:latin typeface="Calibri"/>
              </a:rPr>
              <a:t>→</a:t>
            </a:r>
            <a:endParaRPr lang="en-US" dirty="0" smtClean="0"/>
          </a:p>
          <a:p>
            <a:pPr>
              <a:buNone/>
            </a:pPr>
            <a:r>
              <a:rPr lang="en-US" i="1" baseline="30000" dirty="0" smtClean="0">
                <a:latin typeface="Calibri"/>
              </a:rPr>
              <a:t>              </a:t>
            </a:r>
            <a:r>
              <a:rPr lang="en-US" b="1" i="1" dirty="0" smtClean="0">
                <a:latin typeface="Calibri"/>
              </a:rPr>
              <a:t>h</a:t>
            </a:r>
            <a:r>
              <a:rPr lang="en-US" b="1" dirty="0" smtClean="0">
                <a:latin typeface="Calibri"/>
              </a:rPr>
              <a:t> ≤</a:t>
            </a:r>
            <a:r>
              <a:rPr lang="en-US" b="1" dirty="0" smtClean="0"/>
              <a:t> 2lg(</a:t>
            </a:r>
            <a:r>
              <a:rPr lang="en-US" b="1" i="1" dirty="0" smtClean="0"/>
              <a:t>n</a:t>
            </a:r>
            <a:r>
              <a:rPr lang="en-US" b="1" dirty="0" smtClean="0"/>
              <a:t> + 1) – 1 </a:t>
            </a:r>
            <a:r>
              <a:rPr lang="en-US" b="1" dirty="0" smtClean="0">
                <a:latin typeface="Calibri"/>
              </a:rPr>
              <a:t>≤</a:t>
            </a:r>
            <a:r>
              <a:rPr lang="en-US" b="1" dirty="0" smtClean="0"/>
              <a:t> 2lg</a:t>
            </a:r>
            <a:r>
              <a:rPr lang="en-US" b="1" i="1" dirty="0" smtClean="0"/>
              <a:t>n</a:t>
            </a:r>
            <a:r>
              <a:rPr lang="en-US" b="1" dirty="0" smtClean="0"/>
              <a:t> (vs. 1.44043lg</a:t>
            </a:r>
            <a:r>
              <a:rPr lang="en-US" b="1" i="1" dirty="0" smtClean="0"/>
              <a:t>n</a:t>
            </a:r>
            <a:r>
              <a:rPr lang="en-US" b="1" dirty="0" smtClean="0"/>
              <a:t> for AVL trees)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Insertion</a:t>
            </a:r>
            <a:r>
              <a:rPr lang="en-US" dirty="0" smtClean="0"/>
              <a:t>: same bottom-up rebalancing algorithm as AVL trees: no 2,2’s created, but one can be destroyed.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Deletion</a:t>
            </a:r>
            <a:r>
              <a:rPr lang="en-US" dirty="0" smtClean="0"/>
              <a:t> of </a:t>
            </a:r>
            <a:r>
              <a:rPr lang="en-US" i="1" dirty="0" smtClean="0"/>
              <a:t>x</a:t>
            </a:r>
            <a:r>
              <a:rPr lang="en-US" dirty="0" smtClean="0"/>
              <a:t> (bottom-up): If </a:t>
            </a:r>
            <a:r>
              <a:rPr lang="en-US" i="1" dirty="0" smtClean="0"/>
              <a:t>x</a:t>
            </a:r>
            <a:r>
              <a:rPr lang="en-US" dirty="0" smtClean="0"/>
              <a:t> binary, swap with successor.  Let </a:t>
            </a:r>
            <a:r>
              <a:rPr lang="en-US" i="1" dirty="0" smtClean="0"/>
              <a:t>y</a:t>
            </a:r>
            <a:r>
              <a:rPr lang="en-US" dirty="0" smtClean="0"/>
              <a:t> =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(unless </a:t>
            </a:r>
            <a:r>
              <a:rPr lang="en-US" i="1" dirty="0" smtClean="0"/>
              <a:t>x</a:t>
            </a:r>
            <a:r>
              <a:rPr lang="en-US" dirty="0" smtClean="0"/>
              <a:t> is root).  If x now leaf, delete </a:t>
            </a:r>
            <a:r>
              <a:rPr lang="en-US" i="1" dirty="0" smtClean="0"/>
              <a:t>x</a:t>
            </a:r>
            <a:r>
              <a:rPr lang="en-US" dirty="0" smtClean="0"/>
              <a:t> and reduce </a:t>
            </a:r>
            <a:r>
              <a:rPr lang="en-US" i="1" dirty="0" smtClean="0"/>
              <a:t>r</a:t>
            </a:r>
            <a:r>
              <a:rPr lang="en-US" dirty="0" smtClean="0"/>
              <a:t>(</a:t>
            </a:r>
            <a:r>
              <a:rPr lang="en-US" i="1" dirty="0" smtClean="0"/>
              <a:t>y</a:t>
            </a:r>
            <a:r>
              <a:rPr lang="en-US" dirty="0" smtClean="0"/>
              <a:t>) by one (</a:t>
            </a:r>
            <a:r>
              <a:rPr lang="en-US" i="1" dirty="0" smtClean="0"/>
              <a:t>demote y</a:t>
            </a:r>
            <a:r>
              <a:rPr lang="en-US" dirty="0" smtClean="0"/>
              <a:t>); otherwise (</a:t>
            </a:r>
            <a:r>
              <a:rPr lang="en-US" i="1" dirty="0" smtClean="0"/>
              <a:t>x</a:t>
            </a:r>
            <a:r>
              <a:rPr lang="en-US" dirty="0" smtClean="0"/>
              <a:t> unary), replace </a:t>
            </a:r>
            <a:r>
              <a:rPr lang="en-US" i="1" dirty="0" smtClean="0"/>
              <a:t>x</a:t>
            </a:r>
            <a:r>
              <a:rPr lang="en-US" dirty="0" smtClean="0"/>
              <a:t> by its child.  Now </a:t>
            </a:r>
            <a:r>
              <a:rPr lang="en-US" i="1" dirty="0" smtClean="0"/>
              <a:t>y</a:t>
            </a:r>
            <a:r>
              <a:rPr lang="en-US" dirty="0" smtClean="0"/>
              <a:t> may be a 3-child (</a:t>
            </a:r>
            <a:r>
              <a:rPr lang="el-GR" dirty="0" smtClean="0">
                <a:latin typeface="Calibri"/>
              </a:rPr>
              <a:t>Δ</a:t>
            </a:r>
            <a:r>
              <a:rPr lang="en-US" i="1" dirty="0" smtClean="0">
                <a:latin typeface="Calibri"/>
              </a:rPr>
              <a:t>r </a:t>
            </a:r>
            <a:r>
              <a:rPr lang="en-US" dirty="0" smtClean="0">
                <a:latin typeface="Calibri"/>
              </a:rPr>
              <a:t>too big).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1"/>
            <a:ext cx="8229600" cy="54101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To restore balance:</a:t>
            </a:r>
          </a:p>
          <a:p>
            <a:pPr>
              <a:buNone/>
            </a:pPr>
            <a:r>
              <a:rPr lang="en-US" b="1" dirty="0" smtClean="0"/>
              <a:t>while</a:t>
            </a:r>
            <a:r>
              <a:rPr lang="en-US" dirty="0" smtClean="0"/>
              <a:t> </a:t>
            </a:r>
            <a:r>
              <a:rPr lang="en-US" i="1" dirty="0" smtClean="0"/>
              <a:t>y</a:t>
            </a:r>
            <a:r>
              <a:rPr lang="en-US" dirty="0" smtClean="0"/>
              <a:t> is a 3-child with sibling </a:t>
            </a:r>
            <a:r>
              <a:rPr lang="en-US" i="1" dirty="0" smtClean="0"/>
              <a:t>z</a:t>
            </a:r>
            <a:r>
              <a:rPr lang="en-US" dirty="0" smtClean="0"/>
              <a:t> a 2-child or 2,2  </a:t>
            </a:r>
            <a:r>
              <a:rPr lang="en-US" b="1" dirty="0" smtClean="0"/>
              <a:t>do </a:t>
            </a:r>
            <a:r>
              <a:rPr lang="en-US" dirty="0" smtClean="0"/>
              <a:t>{ if </a:t>
            </a:r>
            <a:r>
              <a:rPr lang="en-US" i="1" dirty="0" smtClean="0"/>
              <a:t>z</a:t>
            </a:r>
            <a:r>
              <a:rPr lang="en-US" dirty="0" smtClean="0"/>
              <a:t> not a 2-child then r(</a:t>
            </a:r>
            <a:r>
              <a:rPr lang="en-US" i="1" dirty="0" smtClean="0"/>
              <a:t>z</a:t>
            </a:r>
            <a:r>
              <a:rPr lang="en-US" dirty="0" smtClean="0"/>
              <a:t>) </a:t>
            </a:r>
            <a:r>
              <a:rPr lang="en-US" dirty="0" smtClean="0">
                <a:sym typeface="Symbol"/>
              </a:rPr>
              <a:t> r(</a:t>
            </a:r>
            <a:r>
              <a:rPr lang="en-US" i="1" dirty="0" smtClean="0">
                <a:sym typeface="Symbol"/>
              </a:rPr>
              <a:t>z</a:t>
            </a:r>
            <a:r>
              <a:rPr lang="en-US" dirty="0" smtClean="0">
                <a:sym typeface="Symbol"/>
              </a:rPr>
              <a:t>) – 1;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                           </a:t>
            </a:r>
            <a:r>
              <a:rPr lang="en-US" i="1" dirty="0" smtClean="0"/>
              <a:t>y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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y</a:t>
            </a:r>
            <a:r>
              <a:rPr lang="en-US" dirty="0" smtClean="0"/>
              <a:t>); r(y) </a:t>
            </a:r>
            <a:r>
              <a:rPr lang="en-US" dirty="0" smtClean="0">
                <a:sym typeface="Symbol"/>
              </a:rPr>
              <a:t> r(y) – 1}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       (one or two demotions; new y may be a 3-child)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/>
              <a:t>if</a:t>
            </a:r>
            <a:r>
              <a:rPr lang="en-US" dirty="0" smtClean="0"/>
              <a:t> </a:t>
            </a:r>
            <a:r>
              <a:rPr lang="en-US" i="1" dirty="0" smtClean="0"/>
              <a:t>y</a:t>
            </a:r>
            <a:r>
              <a:rPr lang="en-US" dirty="0" smtClean="0"/>
              <a:t> is a 3-child with sibling not a 2-child and not 2,2 </a:t>
            </a:r>
            <a:r>
              <a:rPr lang="en-US" b="1" dirty="0" smtClean="0"/>
              <a:t>then</a:t>
            </a:r>
            <a:r>
              <a:rPr lang="en-US" dirty="0" smtClean="0"/>
              <a:t> apply the appropriate one of the following two transformations (one or two rotations and some rank changes):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438400" y="3733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v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828800" y="4343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</a:rPr>
              <a:t>z</a:t>
            </a:r>
          </a:p>
        </p:txBody>
      </p:sp>
      <p:sp>
        <p:nvSpPr>
          <p:cNvPr id="6" name="Oval 5"/>
          <p:cNvSpPr/>
          <p:nvPr/>
        </p:nvSpPr>
        <p:spPr>
          <a:xfrm>
            <a:off x="2438400" y="5029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10" name="Oval 9"/>
          <p:cNvSpPr/>
          <p:nvPr/>
        </p:nvSpPr>
        <p:spPr>
          <a:xfrm>
            <a:off x="6180221" y="382203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11" name="Oval 10"/>
          <p:cNvSpPr/>
          <p:nvPr/>
        </p:nvSpPr>
        <p:spPr>
          <a:xfrm>
            <a:off x="7010400" y="4572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12" name="Oval 11"/>
          <p:cNvSpPr/>
          <p:nvPr/>
        </p:nvSpPr>
        <p:spPr>
          <a:xfrm>
            <a:off x="5334000" y="4648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x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1143000" y="50292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A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4" name="Isosceles Triangle 13"/>
          <p:cNvSpPr/>
          <p:nvPr/>
        </p:nvSpPr>
        <p:spPr>
          <a:xfrm>
            <a:off x="1905000" y="57912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B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5" name="Isosceles Triangle 14"/>
          <p:cNvSpPr/>
          <p:nvPr/>
        </p:nvSpPr>
        <p:spPr>
          <a:xfrm>
            <a:off x="2971800" y="57912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C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0" name="Isosceles Triangle 19"/>
          <p:cNvSpPr/>
          <p:nvPr/>
        </p:nvSpPr>
        <p:spPr>
          <a:xfrm>
            <a:off x="4800600" y="54102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A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1" name="Isosceles Triangle 20"/>
          <p:cNvSpPr/>
          <p:nvPr/>
        </p:nvSpPr>
        <p:spPr>
          <a:xfrm>
            <a:off x="5715000" y="54102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B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2" name="Isosceles Triangle 21"/>
          <p:cNvSpPr/>
          <p:nvPr/>
        </p:nvSpPr>
        <p:spPr>
          <a:xfrm>
            <a:off x="6553200" y="54102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C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3" name="Isosceles Triangle 22"/>
          <p:cNvSpPr/>
          <p:nvPr/>
        </p:nvSpPr>
        <p:spPr>
          <a:xfrm>
            <a:off x="7620000" y="53340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D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3048000" y="152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v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2286000" y="914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</a:rPr>
              <a:t>z</a:t>
            </a:r>
          </a:p>
        </p:txBody>
      </p:sp>
      <p:sp>
        <p:nvSpPr>
          <p:cNvPr id="26" name="Oval 25"/>
          <p:cNvSpPr/>
          <p:nvPr/>
        </p:nvSpPr>
        <p:spPr>
          <a:xfrm>
            <a:off x="1600200" y="1676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u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7" name="Isosceles Triangle 26"/>
          <p:cNvSpPr/>
          <p:nvPr/>
        </p:nvSpPr>
        <p:spPr>
          <a:xfrm>
            <a:off x="3581400" y="9144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D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8" name="Isosceles Triangle 27"/>
          <p:cNvSpPr/>
          <p:nvPr/>
        </p:nvSpPr>
        <p:spPr>
          <a:xfrm>
            <a:off x="2819400" y="16002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C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9" name="Isosceles Triangle 28"/>
          <p:cNvSpPr/>
          <p:nvPr/>
        </p:nvSpPr>
        <p:spPr>
          <a:xfrm>
            <a:off x="2057400" y="22860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B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30" name="Isosceles Triangle 29"/>
          <p:cNvSpPr/>
          <p:nvPr/>
        </p:nvSpPr>
        <p:spPr>
          <a:xfrm>
            <a:off x="1066800" y="22860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A</a:t>
            </a:r>
            <a:endParaRPr lang="en-US" sz="2400" i="1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>
            <a:stCxn id="10" idx="3"/>
            <a:endCxn id="12" idx="7"/>
          </p:cNvCxnSpPr>
          <p:nvPr/>
        </p:nvCxnSpPr>
        <p:spPr>
          <a:xfrm rot="5400000">
            <a:off x="5734272" y="4202251"/>
            <a:ext cx="502878" cy="5229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0" idx="5"/>
            <a:endCxn id="11" idx="1"/>
          </p:cNvCxnSpPr>
          <p:nvPr/>
        </p:nvCxnSpPr>
        <p:spPr>
          <a:xfrm rot="16200000" flipH="1">
            <a:off x="6610571" y="4172171"/>
            <a:ext cx="426678" cy="50688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2" idx="3"/>
            <a:endCxn id="20" idx="0"/>
          </p:cNvCxnSpPr>
          <p:nvPr/>
        </p:nvCxnSpPr>
        <p:spPr>
          <a:xfrm rot="5400000">
            <a:off x="5048251" y="5057495"/>
            <a:ext cx="371755" cy="3336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2" idx="5"/>
            <a:endCxn id="21" idx="0"/>
          </p:cNvCxnSpPr>
          <p:nvPr/>
        </p:nvCxnSpPr>
        <p:spPr>
          <a:xfrm rot="16200000" flipH="1">
            <a:off x="5667095" y="5095594"/>
            <a:ext cx="371755" cy="2574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1" idx="3"/>
            <a:endCxn id="22" idx="0"/>
          </p:cNvCxnSpPr>
          <p:nvPr/>
        </p:nvCxnSpPr>
        <p:spPr>
          <a:xfrm rot="5400000">
            <a:off x="6724651" y="5057495"/>
            <a:ext cx="447955" cy="2574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1" idx="5"/>
            <a:endCxn id="23" idx="0"/>
          </p:cNvCxnSpPr>
          <p:nvPr/>
        </p:nvCxnSpPr>
        <p:spPr>
          <a:xfrm rot="16200000" flipH="1">
            <a:off x="7457795" y="4905094"/>
            <a:ext cx="371755" cy="4860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6096000" y="228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</a:rPr>
              <a:t>z</a:t>
            </a:r>
          </a:p>
        </p:txBody>
      </p:sp>
      <p:sp>
        <p:nvSpPr>
          <p:cNvPr id="57" name="Oval 56"/>
          <p:cNvSpPr/>
          <p:nvPr/>
        </p:nvSpPr>
        <p:spPr>
          <a:xfrm>
            <a:off x="6926179" y="978568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58" name="Oval 57"/>
          <p:cNvSpPr/>
          <p:nvPr/>
        </p:nvSpPr>
        <p:spPr>
          <a:xfrm>
            <a:off x="5249779" y="1054768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59" name="Isosceles Triangle 58"/>
          <p:cNvSpPr/>
          <p:nvPr/>
        </p:nvSpPr>
        <p:spPr>
          <a:xfrm>
            <a:off x="4716379" y="1816768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A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60" name="Isosceles Triangle 59"/>
          <p:cNvSpPr/>
          <p:nvPr/>
        </p:nvSpPr>
        <p:spPr>
          <a:xfrm>
            <a:off x="5630779" y="1816768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B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61" name="Isosceles Triangle 60"/>
          <p:cNvSpPr/>
          <p:nvPr/>
        </p:nvSpPr>
        <p:spPr>
          <a:xfrm>
            <a:off x="6468979" y="1816768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C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62" name="Isosceles Triangle 61"/>
          <p:cNvSpPr/>
          <p:nvPr/>
        </p:nvSpPr>
        <p:spPr>
          <a:xfrm>
            <a:off x="7535779" y="1740568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D</a:t>
            </a:r>
            <a:endParaRPr lang="en-US" sz="2400" i="1" dirty="0">
              <a:solidFill>
                <a:schemeClr val="tx1"/>
              </a:solidFill>
            </a:endParaRPr>
          </a:p>
        </p:txBody>
      </p:sp>
      <p:cxnSp>
        <p:nvCxnSpPr>
          <p:cNvPr id="63" name="Straight Arrow Connector 62"/>
          <p:cNvCxnSpPr>
            <a:stCxn id="56" idx="3"/>
            <a:endCxn id="58" idx="7"/>
          </p:cNvCxnSpPr>
          <p:nvPr/>
        </p:nvCxnSpPr>
        <p:spPr>
          <a:xfrm rot="5400000">
            <a:off x="5650051" y="608819"/>
            <a:ext cx="502878" cy="5229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56" idx="5"/>
            <a:endCxn id="57" idx="1"/>
          </p:cNvCxnSpPr>
          <p:nvPr/>
        </p:nvCxnSpPr>
        <p:spPr>
          <a:xfrm rot="16200000" flipH="1">
            <a:off x="6526350" y="578739"/>
            <a:ext cx="426678" cy="50688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58" idx="3"/>
            <a:endCxn id="59" idx="0"/>
          </p:cNvCxnSpPr>
          <p:nvPr/>
        </p:nvCxnSpPr>
        <p:spPr>
          <a:xfrm rot="5400000">
            <a:off x="4964030" y="1464063"/>
            <a:ext cx="371755" cy="3336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58" idx="5"/>
            <a:endCxn id="60" idx="0"/>
          </p:cNvCxnSpPr>
          <p:nvPr/>
        </p:nvCxnSpPr>
        <p:spPr>
          <a:xfrm rot="16200000" flipH="1">
            <a:off x="5582874" y="1502162"/>
            <a:ext cx="371755" cy="2574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57" idx="3"/>
            <a:endCxn id="61" idx="0"/>
          </p:cNvCxnSpPr>
          <p:nvPr/>
        </p:nvCxnSpPr>
        <p:spPr>
          <a:xfrm rot="5400000">
            <a:off x="6640430" y="1464063"/>
            <a:ext cx="447955" cy="2574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57" idx="5"/>
            <a:endCxn id="62" idx="0"/>
          </p:cNvCxnSpPr>
          <p:nvPr/>
        </p:nvCxnSpPr>
        <p:spPr>
          <a:xfrm rot="16200000" flipH="1">
            <a:off x="7373574" y="1311662"/>
            <a:ext cx="371755" cy="4860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Isosceles Triangle 68"/>
          <p:cNvSpPr/>
          <p:nvPr/>
        </p:nvSpPr>
        <p:spPr>
          <a:xfrm>
            <a:off x="3124200" y="43434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D</a:t>
            </a:r>
            <a:endParaRPr lang="en-US" sz="2400" i="1" dirty="0">
              <a:solidFill>
                <a:schemeClr val="tx1"/>
              </a:solidFill>
            </a:endParaRPr>
          </a:p>
        </p:txBody>
      </p:sp>
      <p:cxnSp>
        <p:nvCxnSpPr>
          <p:cNvPr id="73" name="Straight Arrow Connector 72"/>
          <p:cNvCxnSpPr>
            <a:stCxn id="4" idx="6"/>
            <a:endCxn id="69" idx="0"/>
          </p:cNvCxnSpPr>
          <p:nvPr/>
        </p:nvCxnSpPr>
        <p:spPr>
          <a:xfrm>
            <a:off x="2895600" y="3962400"/>
            <a:ext cx="4953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4" idx="2"/>
            <a:endCxn id="5" idx="0"/>
          </p:cNvCxnSpPr>
          <p:nvPr/>
        </p:nvCxnSpPr>
        <p:spPr>
          <a:xfrm rot="10800000" flipV="1">
            <a:off x="2057400" y="3962400"/>
            <a:ext cx="3810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6" idx="3"/>
            <a:endCxn id="14" idx="0"/>
          </p:cNvCxnSpPr>
          <p:nvPr/>
        </p:nvCxnSpPr>
        <p:spPr>
          <a:xfrm rot="5400000">
            <a:off x="2152651" y="5438495"/>
            <a:ext cx="371755" cy="3336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6" idx="5"/>
            <a:endCxn id="15" idx="0"/>
          </p:cNvCxnSpPr>
          <p:nvPr/>
        </p:nvCxnSpPr>
        <p:spPr>
          <a:xfrm rot="16200000" flipH="1">
            <a:off x="2847695" y="5400394"/>
            <a:ext cx="371755" cy="4098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24" idx="3"/>
            <a:endCxn id="25" idx="7"/>
          </p:cNvCxnSpPr>
          <p:nvPr/>
        </p:nvCxnSpPr>
        <p:spPr>
          <a:xfrm rot="5400000">
            <a:off x="2676245" y="542645"/>
            <a:ext cx="438710" cy="4387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24" idx="5"/>
            <a:endCxn id="27" idx="0"/>
          </p:cNvCxnSpPr>
          <p:nvPr/>
        </p:nvCxnSpPr>
        <p:spPr>
          <a:xfrm rot="16200000" flipH="1">
            <a:off x="3457295" y="523594"/>
            <a:ext cx="371755" cy="4098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25" idx="5"/>
            <a:endCxn id="28" idx="0"/>
          </p:cNvCxnSpPr>
          <p:nvPr/>
        </p:nvCxnSpPr>
        <p:spPr>
          <a:xfrm rot="16200000" flipH="1">
            <a:off x="2733395" y="1247494"/>
            <a:ext cx="295555" cy="4098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25" idx="3"/>
            <a:endCxn id="26" idx="7"/>
          </p:cNvCxnSpPr>
          <p:nvPr/>
        </p:nvCxnSpPr>
        <p:spPr>
          <a:xfrm rot="5400000">
            <a:off x="1952345" y="1342745"/>
            <a:ext cx="438710" cy="3625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5" idx="2"/>
            <a:endCxn id="13" idx="0"/>
          </p:cNvCxnSpPr>
          <p:nvPr/>
        </p:nvCxnSpPr>
        <p:spPr>
          <a:xfrm rot="10800000" flipV="1">
            <a:off x="1409700" y="4572000"/>
            <a:ext cx="4191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26" idx="2"/>
            <a:endCxn id="30" idx="0"/>
          </p:cNvCxnSpPr>
          <p:nvPr/>
        </p:nvCxnSpPr>
        <p:spPr>
          <a:xfrm rot="10800000" flipV="1">
            <a:off x="1333500" y="1905000"/>
            <a:ext cx="2667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>
            <a:stCxn id="26" idx="6"/>
            <a:endCxn id="29" idx="0"/>
          </p:cNvCxnSpPr>
          <p:nvPr/>
        </p:nvCxnSpPr>
        <p:spPr>
          <a:xfrm>
            <a:off x="2057400" y="1905000"/>
            <a:ext cx="2667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5" idx="5"/>
            <a:endCxn id="6" idx="1"/>
          </p:cNvCxnSpPr>
          <p:nvPr/>
        </p:nvCxnSpPr>
        <p:spPr>
          <a:xfrm rot="16200000" flipH="1">
            <a:off x="2180945" y="4771745"/>
            <a:ext cx="362510" cy="2863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4114800" y="44196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>
            <a:off x="4267200" y="6096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/>
          <p:cNvSpPr/>
          <p:nvPr/>
        </p:nvSpPr>
        <p:spPr>
          <a:xfrm flipH="1">
            <a:off x="2057400" y="9906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3505200" y="838200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3" name="Rectangle 112"/>
          <p:cNvSpPr/>
          <p:nvPr/>
        </p:nvSpPr>
        <p:spPr>
          <a:xfrm flipH="1">
            <a:off x="1371600" y="1676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4" name="Rectangle 113"/>
          <p:cNvSpPr/>
          <p:nvPr/>
        </p:nvSpPr>
        <p:spPr>
          <a:xfrm flipH="1">
            <a:off x="5029200" y="1143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5" name="Rectangle 114"/>
          <p:cNvSpPr/>
          <p:nvPr/>
        </p:nvSpPr>
        <p:spPr>
          <a:xfrm flipH="1">
            <a:off x="6629400" y="10668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>
          <a:xfrm flipH="1">
            <a:off x="7467600" y="1676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>
          <a:xfrm flipH="1">
            <a:off x="1524000" y="44196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2971800" y="4267200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23" name="Rectangle 122"/>
          <p:cNvSpPr/>
          <p:nvPr/>
        </p:nvSpPr>
        <p:spPr>
          <a:xfrm flipH="1">
            <a:off x="2133600" y="5105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1066800" y="4876800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5" name="Rectangle 124"/>
          <p:cNvSpPr/>
          <p:nvPr/>
        </p:nvSpPr>
        <p:spPr>
          <a:xfrm flipH="1">
            <a:off x="5105400" y="48006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6" name="Rectangle 125"/>
          <p:cNvSpPr/>
          <p:nvPr/>
        </p:nvSpPr>
        <p:spPr>
          <a:xfrm flipH="1">
            <a:off x="6705600" y="4724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7" name="Rectangle 126"/>
          <p:cNvSpPr/>
          <p:nvPr/>
        </p:nvSpPr>
        <p:spPr>
          <a:xfrm flipH="1">
            <a:off x="4800600" y="52578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8" name="Rectangle 127"/>
          <p:cNvSpPr/>
          <p:nvPr/>
        </p:nvSpPr>
        <p:spPr>
          <a:xfrm flipH="1">
            <a:off x="7543800" y="52578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9" name="Rectangle 128"/>
          <p:cNvSpPr/>
          <p:nvPr/>
        </p:nvSpPr>
        <p:spPr>
          <a:xfrm>
            <a:off x="3886200" y="152400"/>
            <a:ext cx="1600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single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3733800" y="3962400"/>
            <a:ext cx="1600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double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2819400" y="2743200"/>
            <a:ext cx="41148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>
                <a:solidFill>
                  <a:schemeClr val="tx1"/>
                </a:solidFill>
              </a:rPr>
              <a:t>numbers are </a:t>
            </a:r>
            <a:r>
              <a:rPr lang="el-GR" sz="2600" dirty="0" smtClean="0">
                <a:solidFill>
                  <a:schemeClr val="tx1"/>
                </a:solidFill>
                <a:latin typeface="Calibri"/>
              </a:rPr>
              <a:t>Δ</a:t>
            </a:r>
            <a:r>
              <a:rPr lang="en-US" sz="2600" i="1" dirty="0" err="1" smtClean="0">
                <a:solidFill>
                  <a:schemeClr val="tx1"/>
                </a:solidFill>
                <a:latin typeface="Calibri"/>
              </a:rPr>
              <a:t>r</a:t>
            </a:r>
            <a:r>
              <a:rPr lang="en-US" sz="2600" dirty="0" err="1" smtClean="0">
                <a:solidFill>
                  <a:schemeClr val="tx1"/>
                </a:solidFill>
                <a:latin typeface="Calibri"/>
              </a:rPr>
              <a:t>’s</a:t>
            </a:r>
            <a:endParaRPr lang="en-US" sz="2600" dirty="0" smtClean="0">
              <a:solidFill>
                <a:schemeClr val="tx1"/>
              </a:solidFill>
              <a:latin typeface="Calibri"/>
            </a:endParaRPr>
          </a:p>
          <a:p>
            <a:pPr algn="ctr"/>
            <a:r>
              <a:rPr lang="en-US" sz="2600" b="1" dirty="0" smtClean="0">
                <a:solidFill>
                  <a:schemeClr val="tx1"/>
                </a:solidFill>
              </a:rPr>
              <a:t>also two mirror-image cases</a:t>
            </a:r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91000" y="762000"/>
            <a:ext cx="990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rotate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4038600" y="4572000"/>
            <a:ext cx="990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rotate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 flipH="1">
            <a:off x="3962400" y="762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y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 flipH="1">
            <a:off x="7924800" y="16002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y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 flipH="1">
            <a:off x="3505200" y="41148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y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 flipH="1">
            <a:off x="8001000" y="5105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y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4 cases for deletion including 2 non-terminating demotion cases (rank decreases) vs. 3 for insertion (</a:t>
            </a:r>
            <a:r>
              <a:rPr lang="en-US" b="1" dirty="0" smtClean="0">
                <a:sym typeface="Symbol"/>
              </a:rPr>
              <a:t></a:t>
            </a:r>
            <a:r>
              <a:rPr lang="en-US" dirty="0" smtClean="0">
                <a:sym typeface="Symbol"/>
              </a:rPr>
              <a:t>2 for mirror-</a:t>
            </a:r>
            <a:r>
              <a:rPr lang="en-US" dirty="0" err="1" smtClean="0">
                <a:sym typeface="Symbol"/>
              </a:rPr>
              <a:t>imagecases</a:t>
            </a:r>
            <a:r>
              <a:rPr lang="en-US" dirty="0" smtClean="0">
                <a:sym typeface="Symbol"/>
              </a:rPr>
              <a:t> = 8 vs. 6 for insertion)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At most 2 rotations, worst-case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Number of promotions/demotions per insertion/deletion is O(1) amortized:</a:t>
            </a:r>
          </a:p>
          <a:p>
            <a:pPr algn="ctr">
              <a:buNone/>
            </a:pPr>
            <a:r>
              <a:rPr lang="en-US" dirty="0" smtClean="0">
                <a:sym typeface="Symbol"/>
              </a:rPr>
              <a:t>    </a:t>
            </a:r>
            <a:r>
              <a:rPr lang="el-GR" dirty="0" smtClean="0">
                <a:latin typeface="Calibri"/>
                <a:sym typeface="Symbol"/>
              </a:rPr>
              <a:t>Φ</a:t>
            </a:r>
            <a:r>
              <a:rPr lang="en-US" dirty="0" smtClean="0">
                <a:latin typeface="Calibri"/>
                <a:sym typeface="Symbol"/>
              </a:rPr>
              <a:t> = #1,1 + </a:t>
            </a:r>
            <a:r>
              <a:rPr lang="en-US" dirty="0" smtClean="0">
                <a:sym typeface="Symbol"/>
              </a:rPr>
              <a:t>2</a:t>
            </a:r>
            <a:r>
              <a:rPr lang="en-US" b="1" dirty="0" smtClean="0">
                <a:sym typeface="Symbol"/>
              </a:rPr>
              <a:t></a:t>
            </a:r>
            <a:r>
              <a:rPr lang="en-US" dirty="0" smtClean="0">
                <a:latin typeface="Calibri"/>
                <a:sym typeface="Symbol"/>
              </a:rPr>
              <a:t>#2,2</a:t>
            </a:r>
          </a:p>
          <a:p>
            <a:pPr algn="ctr">
              <a:buNone/>
            </a:pPr>
            <a:r>
              <a:rPr lang="en-US" dirty="0" smtClean="0">
                <a:sym typeface="Symbol"/>
              </a:rPr>
              <a:t>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Deletion without rebalancing:</a:t>
            </a:r>
            <a:br>
              <a:rPr lang="en-US" dirty="0" smtClean="0"/>
            </a:br>
            <a:r>
              <a:rPr lang="en-US" dirty="0" smtClean="0"/>
              <a:t> a better alternative?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9925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Simplifies deletion, but what happens to balance?</a:t>
            </a:r>
          </a:p>
          <a:p>
            <a:pPr>
              <a:buNone/>
            </a:pPr>
            <a:r>
              <a:rPr lang="en-US" b="1" dirty="0" smtClean="0"/>
              <a:t>Critical</a:t>
            </a:r>
            <a:r>
              <a:rPr lang="en-US" dirty="0" smtClean="0"/>
              <a:t> idea: maintain and store ranks, </a:t>
            </a:r>
            <a:r>
              <a:rPr lang="en-US" b="1" dirty="0" smtClean="0"/>
              <a:t>not </a:t>
            </a:r>
            <a:r>
              <a:rPr lang="en-US" dirty="0" smtClean="0"/>
              <a:t>rank differences.</a:t>
            </a:r>
          </a:p>
          <a:p>
            <a:pPr algn="ctr">
              <a:buNone/>
            </a:pPr>
            <a:r>
              <a:rPr lang="en-US" dirty="0" err="1" smtClean="0"/>
              <a:t>Storytime</a:t>
            </a:r>
            <a:r>
              <a:rPr lang="en-US" dirty="0" smtClean="0"/>
              <a:t>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Restructuring primitive:</a:t>
            </a:r>
            <a:br>
              <a:rPr lang="en-US" dirty="0" smtClean="0"/>
            </a:br>
            <a:r>
              <a:rPr lang="en-US" i="1" dirty="0" smtClean="0"/>
              <a:t>Rotation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Preserves symmetric order (</a:t>
            </a:r>
            <a:r>
              <a:rPr lang="en-US" dirty="0" err="1" smtClean="0"/>
              <a:t>searchability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 smtClean="0"/>
              <a:t>Changes some depths.</a:t>
            </a:r>
          </a:p>
          <a:p>
            <a:pPr>
              <a:buNone/>
            </a:pPr>
            <a:r>
              <a:rPr lang="en-US" dirty="0" smtClean="0"/>
              <a:t>Complete: can transform any tree into any other tree on the same set of items.</a:t>
            </a:r>
          </a:p>
          <a:p>
            <a:pPr>
              <a:buNone/>
            </a:pPr>
            <a:r>
              <a:rPr lang="en-US" dirty="0" smtClean="0"/>
              <a:t>Local: takes O(1) time.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Relaxed AVL (</a:t>
            </a:r>
            <a:r>
              <a:rPr lang="en-US" dirty="0" err="1" smtClean="0"/>
              <a:t>ravl</a:t>
            </a:r>
            <a:r>
              <a:rPr lang="en-US" dirty="0" smtClean="0"/>
              <a:t>)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ravel: to clarify by separation into simpler pieces.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All rank differences are positive.  Store with each node its rank, </a:t>
            </a:r>
            <a:r>
              <a:rPr lang="en-US" b="1" dirty="0" smtClean="0"/>
              <a:t>not</a:t>
            </a:r>
            <a:r>
              <a:rPr lang="en-US" dirty="0" smtClean="0"/>
              <a:t> its rank difference.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Ranks are defined by the operation sequence; </a:t>
            </a:r>
            <a:r>
              <a:rPr lang="en-US" i="1" dirty="0" smtClean="0"/>
              <a:t>any </a:t>
            </a:r>
            <a:r>
              <a:rPr lang="en-US" dirty="0" smtClean="0"/>
              <a:t>tree is possible!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dirty="0" smtClean="0"/>
              <a:t>Balanced?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19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Deletion</a:t>
            </a:r>
            <a:r>
              <a:rPr lang="en-US" dirty="0" smtClean="0"/>
              <a:t>: standard unbalanced deletion; node ranks do not change, but rank differences can.</a:t>
            </a:r>
          </a:p>
          <a:p>
            <a:pPr>
              <a:buNone/>
            </a:pPr>
            <a:r>
              <a:rPr lang="en-US" b="1" dirty="0" smtClean="0"/>
              <a:t>Insertion</a:t>
            </a:r>
            <a:r>
              <a:rPr lang="en-US" dirty="0" smtClean="0"/>
              <a:t>: just like AVL-tree insertion:</a:t>
            </a:r>
          </a:p>
          <a:p>
            <a:pPr>
              <a:buNone/>
            </a:pPr>
            <a:r>
              <a:rPr lang="en-US" dirty="0" smtClean="0"/>
              <a:t>Give new node </a:t>
            </a:r>
            <a:r>
              <a:rPr lang="en-US" i="1" dirty="0" smtClean="0"/>
              <a:t>x</a:t>
            </a:r>
            <a:r>
              <a:rPr lang="en-US" dirty="0" smtClean="0"/>
              <a:t> a rank of 0.  </a:t>
            </a:r>
            <a:r>
              <a:rPr lang="el-GR" dirty="0" smtClean="0"/>
              <a:t>Δ</a:t>
            </a:r>
            <a:r>
              <a:rPr lang="en-US" i="1" dirty="0" smtClean="0"/>
              <a:t>r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= 0 (bad) or 1.</a:t>
            </a:r>
          </a:p>
          <a:p>
            <a:pPr>
              <a:buNone/>
            </a:pPr>
            <a:r>
              <a:rPr lang="en-US" dirty="0" smtClean="0"/>
              <a:t>To restore balance:</a:t>
            </a:r>
          </a:p>
          <a:p>
            <a:pPr>
              <a:buNone/>
            </a:pPr>
            <a:r>
              <a:rPr lang="en-US" b="1" dirty="0" smtClean="0"/>
              <a:t>    while</a:t>
            </a:r>
            <a:r>
              <a:rPr lang="en-US" dirty="0" smtClean="0"/>
              <a:t> </a:t>
            </a:r>
            <a:r>
              <a:rPr lang="en-US" i="1" dirty="0" smtClean="0"/>
              <a:t>x</a:t>
            </a:r>
            <a:r>
              <a:rPr lang="en-US" dirty="0" smtClean="0"/>
              <a:t> is a 0-child whose sibling is a 1-child </a:t>
            </a:r>
            <a:r>
              <a:rPr lang="en-US" b="1" dirty="0" smtClean="0"/>
              <a:t>do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{</a:t>
            </a:r>
            <a:r>
              <a:rPr lang="en-US" i="1" dirty="0" smtClean="0"/>
              <a:t>x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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); r(x) </a:t>
            </a:r>
            <a:r>
              <a:rPr lang="en-US" dirty="0" smtClean="0">
                <a:sym typeface="Symbol"/>
              </a:rPr>
              <a:t> r(x) + 1}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            (Increase of 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 changes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from 0,1 to 1,2 but  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             may make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a 0-child.)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b="1" dirty="0" smtClean="0"/>
              <a:t>if</a:t>
            </a:r>
            <a:r>
              <a:rPr lang="en-US" dirty="0" smtClean="0"/>
              <a:t> </a:t>
            </a:r>
            <a:r>
              <a:rPr lang="en-US" i="1" dirty="0" smtClean="0"/>
              <a:t>x</a:t>
            </a:r>
            <a:r>
              <a:rPr lang="en-US" dirty="0" smtClean="0"/>
              <a:t> is a 0-child whose sibling is not a 1-child </a:t>
            </a:r>
            <a:r>
              <a:rPr lang="en-US" b="1" dirty="0" smtClean="0"/>
              <a:t>then</a:t>
            </a: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       apply the appropriate one of the following two </a:t>
            </a:r>
          </a:p>
          <a:p>
            <a:pPr>
              <a:buNone/>
            </a:pPr>
            <a:r>
              <a:rPr lang="en-US" dirty="0" smtClean="0"/>
              <a:t>        transformations: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438400" y="3733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5" name="Oval 4"/>
          <p:cNvSpPr/>
          <p:nvPr/>
        </p:nvSpPr>
        <p:spPr>
          <a:xfrm>
            <a:off x="1828800" y="4343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6" name="Oval 5"/>
          <p:cNvSpPr/>
          <p:nvPr/>
        </p:nvSpPr>
        <p:spPr>
          <a:xfrm>
            <a:off x="2438400" y="5029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10" name="Oval 9"/>
          <p:cNvSpPr/>
          <p:nvPr/>
        </p:nvSpPr>
        <p:spPr>
          <a:xfrm>
            <a:off x="6180221" y="382203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11" name="Oval 10"/>
          <p:cNvSpPr/>
          <p:nvPr/>
        </p:nvSpPr>
        <p:spPr>
          <a:xfrm>
            <a:off x="7010400" y="4572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12" name="Oval 11"/>
          <p:cNvSpPr/>
          <p:nvPr/>
        </p:nvSpPr>
        <p:spPr>
          <a:xfrm>
            <a:off x="5334000" y="4648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x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1143000" y="50292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A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4" name="Isosceles Triangle 13"/>
          <p:cNvSpPr/>
          <p:nvPr/>
        </p:nvSpPr>
        <p:spPr>
          <a:xfrm>
            <a:off x="1905000" y="57912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B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5" name="Isosceles Triangle 14"/>
          <p:cNvSpPr/>
          <p:nvPr/>
        </p:nvSpPr>
        <p:spPr>
          <a:xfrm>
            <a:off x="2971800" y="57912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C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0" name="Isosceles Triangle 19"/>
          <p:cNvSpPr/>
          <p:nvPr/>
        </p:nvSpPr>
        <p:spPr>
          <a:xfrm>
            <a:off x="4800600" y="54102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A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1" name="Isosceles Triangle 20"/>
          <p:cNvSpPr/>
          <p:nvPr/>
        </p:nvSpPr>
        <p:spPr>
          <a:xfrm>
            <a:off x="5715000" y="54102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B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2" name="Isosceles Triangle 21"/>
          <p:cNvSpPr/>
          <p:nvPr/>
        </p:nvSpPr>
        <p:spPr>
          <a:xfrm>
            <a:off x="6553200" y="54102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C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3" name="Isosceles Triangle 22"/>
          <p:cNvSpPr/>
          <p:nvPr/>
        </p:nvSpPr>
        <p:spPr>
          <a:xfrm>
            <a:off x="7620000" y="53340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D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3048000" y="152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y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2286000" y="914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26" name="Oval 25"/>
          <p:cNvSpPr/>
          <p:nvPr/>
        </p:nvSpPr>
        <p:spPr>
          <a:xfrm>
            <a:off x="1600200" y="1676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w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7" name="Isosceles Triangle 26"/>
          <p:cNvSpPr/>
          <p:nvPr/>
        </p:nvSpPr>
        <p:spPr>
          <a:xfrm>
            <a:off x="3581400" y="9144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D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8" name="Isosceles Triangle 27"/>
          <p:cNvSpPr/>
          <p:nvPr/>
        </p:nvSpPr>
        <p:spPr>
          <a:xfrm>
            <a:off x="2819400" y="16002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C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9" name="Isosceles Triangle 28"/>
          <p:cNvSpPr/>
          <p:nvPr/>
        </p:nvSpPr>
        <p:spPr>
          <a:xfrm>
            <a:off x="2057400" y="22860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B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30" name="Isosceles Triangle 29"/>
          <p:cNvSpPr/>
          <p:nvPr/>
        </p:nvSpPr>
        <p:spPr>
          <a:xfrm>
            <a:off x="1066800" y="22860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A</a:t>
            </a:r>
            <a:endParaRPr lang="en-US" sz="2400" i="1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>
            <a:stCxn id="10" idx="3"/>
            <a:endCxn id="12" idx="7"/>
          </p:cNvCxnSpPr>
          <p:nvPr/>
        </p:nvCxnSpPr>
        <p:spPr>
          <a:xfrm rot="5400000">
            <a:off x="5734272" y="4202251"/>
            <a:ext cx="502878" cy="5229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0" idx="5"/>
            <a:endCxn id="11" idx="1"/>
          </p:cNvCxnSpPr>
          <p:nvPr/>
        </p:nvCxnSpPr>
        <p:spPr>
          <a:xfrm rot="16200000" flipH="1">
            <a:off x="6610571" y="4172171"/>
            <a:ext cx="426678" cy="50688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2" idx="3"/>
            <a:endCxn id="20" idx="0"/>
          </p:cNvCxnSpPr>
          <p:nvPr/>
        </p:nvCxnSpPr>
        <p:spPr>
          <a:xfrm rot="5400000">
            <a:off x="5048251" y="5057495"/>
            <a:ext cx="371755" cy="3336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2" idx="5"/>
            <a:endCxn id="21" idx="0"/>
          </p:cNvCxnSpPr>
          <p:nvPr/>
        </p:nvCxnSpPr>
        <p:spPr>
          <a:xfrm rot="16200000" flipH="1">
            <a:off x="5667095" y="5095594"/>
            <a:ext cx="371755" cy="2574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1" idx="3"/>
            <a:endCxn id="22" idx="0"/>
          </p:cNvCxnSpPr>
          <p:nvPr/>
        </p:nvCxnSpPr>
        <p:spPr>
          <a:xfrm rot="5400000">
            <a:off x="6724651" y="5057495"/>
            <a:ext cx="447955" cy="2574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1" idx="5"/>
            <a:endCxn id="23" idx="0"/>
          </p:cNvCxnSpPr>
          <p:nvPr/>
        </p:nvCxnSpPr>
        <p:spPr>
          <a:xfrm rot="16200000" flipH="1">
            <a:off x="7457795" y="4905094"/>
            <a:ext cx="371755" cy="4860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6096000" y="228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57" name="Oval 56"/>
          <p:cNvSpPr/>
          <p:nvPr/>
        </p:nvSpPr>
        <p:spPr>
          <a:xfrm>
            <a:off x="6926179" y="978568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58" name="Oval 57"/>
          <p:cNvSpPr/>
          <p:nvPr/>
        </p:nvSpPr>
        <p:spPr>
          <a:xfrm>
            <a:off x="5249779" y="1054768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59" name="Isosceles Triangle 58"/>
          <p:cNvSpPr/>
          <p:nvPr/>
        </p:nvSpPr>
        <p:spPr>
          <a:xfrm>
            <a:off x="4716379" y="1816768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A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60" name="Isosceles Triangle 59"/>
          <p:cNvSpPr/>
          <p:nvPr/>
        </p:nvSpPr>
        <p:spPr>
          <a:xfrm>
            <a:off x="5630779" y="1816768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B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61" name="Isosceles Triangle 60"/>
          <p:cNvSpPr/>
          <p:nvPr/>
        </p:nvSpPr>
        <p:spPr>
          <a:xfrm>
            <a:off x="6468979" y="1816768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C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62" name="Isosceles Triangle 61"/>
          <p:cNvSpPr/>
          <p:nvPr/>
        </p:nvSpPr>
        <p:spPr>
          <a:xfrm>
            <a:off x="7535779" y="1740568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D</a:t>
            </a:r>
            <a:endParaRPr lang="en-US" sz="2400" i="1" dirty="0">
              <a:solidFill>
                <a:schemeClr val="tx1"/>
              </a:solidFill>
            </a:endParaRPr>
          </a:p>
        </p:txBody>
      </p:sp>
      <p:cxnSp>
        <p:nvCxnSpPr>
          <p:cNvPr id="63" name="Straight Arrow Connector 62"/>
          <p:cNvCxnSpPr>
            <a:stCxn id="56" idx="3"/>
            <a:endCxn id="58" idx="7"/>
          </p:cNvCxnSpPr>
          <p:nvPr/>
        </p:nvCxnSpPr>
        <p:spPr>
          <a:xfrm rot="5400000">
            <a:off x="5650051" y="608819"/>
            <a:ext cx="502878" cy="5229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56" idx="5"/>
            <a:endCxn id="57" idx="1"/>
          </p:cNvCxnSpPr>
          <p:nvPr/>
        </p:nvCxnSpPr>
        <p:spPr>
          <a:xfrm rot="16200000" flipH="1">
            <a:off x="6526350" y="578739"/>
            <a:ext cx="426678" cy="50688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58" idx="3"/>
            <a:endCxn id="59" idx="0"/>
          </p:cNvCxnSpPr>
          <p:nvPr/>
        </p:nvCxnSpPr>
        <p:spPr>
          <a:xfrm rot="5400000">
            <a:off x="4964030" y="1464063"/>
            <a:ext cx="371755" cy="3336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58" idx="5"/>
            <a:endCxn id="60" idx="0"/>
          </p:cNvCxnSpPr>
          <p:nvPr/>
        </p:nvCxnSpPr>
        <p:spPr>
          <a:xfrm rot="16200000" flipH="1">
            <a:off x="5582874" y="1502162"/>
            <a:ext cx="371755" cy="2574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57" idx="3"/>
            <a:endCxn id="61" idx="0"/>
          </p:cNvCxnSpPr>
          <p:nvPr/>
        </p:nvCxnSpPr>
        <p:spPr>
          <a:xfrm rot="5400000">
            <a:off x="6640430" y="1464063"/>
            <a:ext cx="447955" cy="2574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57" idx="5"/>
            <a:endCxn id="62" idx="0"/>
          </p:cNvCxnSpPr>
          <p:nvPr/>
        </p:nvCxnSpPr>
        <p:spPr>
          <a:xfrm rot="16200000" flipH="1">
            <a:off x="7373574" y="1311662"/>
            <a:ext cx="371755" cy="4860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Isosceles Triangle 68"/>
          <p:cNvSpPr/>
          <p:nvPr/>
        </p:nvSpPr>
        <p:spPr>
          <a:xfrm>
            <a:off x="3124200" y="4343400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D</a:t>
            </a:r>
            <a:endParaRPr lang="en-US" sz="2400" i="1" dirty="0">
              <a:solidFill>
                <a:schemeClr val="tx1"/>
              </a:solidFill>
            </a:endParaRPr>
          </a:p>
        </p:txBody>
      </p:sp>
      <p:cxnSp>
        <p:nvCxnSpPr>
          <p:cNvPr id="73" name="Straight Arrow Connector 72"/>
          <p:cNvCxnSpPr>
            <a:stCxn id="4" idx="6"/>
            <a:endCxn id="69" idx="0"/>
          </p:cNvCxnSpPr>
          <p:nvPr/>
        </p:nvCxnSpPr>
        <p:spPr>
          <a:xfrm>
            <a:off x="2895600" y="3962400"/>
            <a:ext cx="4953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4" idx="2"/>
            <a:endCxn id="5" idx="0"/>
          </p:cNvCxnSpPr>
          <p:nvPr/>
        </p:nvCxnSpPr>
        <p:spPr>
          <a:xfrm rot="10800000" flipV="1">
            <a:off x="2057400" y="3962400"/>
            <a:ext cx="3810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6" idx="3"/>
            <a:endCxn id="14" idx="0"/>
          </p:cNvCxnSpPr>
          <p:nvPr/>
        </p:nvCxnSpPr>
        <p:spPr>
          <a:xfrm rot="5400000">
            <a:off x="2152651" y="5438495"/>
            <a:ext cx="371755" cy="3336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6" idx="5"/>
            <a:endCxn id="15" idx="0"/>
          </p:cNvCxnSpPr>
          <p:nvPr/>
        </p:nvCxnSpPr>
        <p:spPr>
          <a:xfrm rot="16200000" flipH="1">
            <a:off x="2847695" y="5400394"/>
            <a:ext cx="371755" cy="4098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24" idx="3"/>
            <a:endCxn id="25" idx="7"/>
          </p:cNvCxnSpPr>
          <p:nvPr/>
        </p:nvCxnSpPr>
        <p:spPr>
          <a:xfrm rot="5400000">
            <a:off x="2676245" y="542645"/>
            <a:ext cx="438710" cy="4387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24" idx="5"/>
            <a:endCxn id="27" idx="0"/>
          </p:cNvCxnSpPr>
          <p:nvPr/>
        </p:nvCxnSpPr>
        <p:spPr>
          <a:xfrm rot="16200000" flipH="1">
            <a:off x="3457295" y="523594"/>
            <a:ext cx="371755" cy="4098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25" idx="5"/>
            <a:endCxn id="28" idx="0"/>
          </p:cNvCxnSpPr>
          <p:nvPr/>
        </p:nvCxnSpPr>
        <p:spPr>
          <a:xfrm rot="16200000" flipH="1">
            <a:off x="2733395" y="1247494"/>
            <a:ext cx="295555" cy="4098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25" idx="3"/>
            <a:endCxn id="26" idx="7"/>
          </p:cNvCxnSpPr>
          <p:nvPr/>
        </p:nvCxnSpPr>
        <p:spPr>
          <a:xfrm rot="5400000">
            <a:off x="1952345" y="1342745"/>
            <a:ext cx="438710" cy="3625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5" idx="2"/>
            <a:endCxn id="13" idx="0"/>
          </p:cNvCxnSpPr>
          <p:nvPr/>
        </p:nvCxnSpPr>
        <p:spPr>
          <a:xfrm rot="10800000" flipV="1">
            <a:off x="1409700" y="4572000"/>
            <a:ext cx="4191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26" idx="2"/>
            <a:endCxn id="30" idx="0"/>
          </p:cNvCxnSpPr>
          <p:nvPr/>
        </p:nvCxnSpPr>
        <p:spPr>
          <a:xfrm rot="10800000" flipV="1">
            <a:off x="1333500" y="1905000"/>
            <a:ext cx="2667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>
            <a:stCxn id="26" idx="6"/>
            <a:endCxn id="29" idx="0"/>
          </p:cNvCxnSpPr>
          <p:nvPr/>
        </p:nvCxnSpPr>
        <p:spPr>
          <a:xfrm>
            <a:off x="2057400" y="1905000"/>
            <a:ext cx="2667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5" idx="5"/>
            <a:endCxn id="6" idx="1"/>
          </p:cNvCxnSpPr>
          <p:nvPr/>
        </p:nvCxnSpPr>
        <p:spPr>
          <a:xfrm rot="16200000" flipH="1">
            <a:off x="2180945" y="4771745"/>
            <a:ext cx="362510" cy="2863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4114800" y="44196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>
            <a:off x="4267200" y="6096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/>
          <p:cNvSpPr/>
          <p:nvPr/>
        </p:nvSpPr>
        <p:spPr>
          <a:xfrm flipH="1">
            <a:off x="2057400" y="10668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0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3124200" y="838200"/>
            <a:ext cx="533400" cy="1524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Calibri"/>
              </a:rPr>
              <a:t>≥</a:t>
            </a:r>
            <a:r>
              <a:rPr lang="en-US" sz="2400" dirty="0" smtClean="0">
                <a:solidFill>
                  <a:schemeClr val="accent5"/>
                </a:solidFill>
              </a:rPr>
              <a:t>2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2667000" y="1524000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/>
                </a:solidFill>
              </a:rPr>
              <a:t>2</a:t>
            </a:r>
          </a:p>
        </p:txBody>
      </p:sp>
      <p:sp>
        <p:nvSpPr>
          <p:cNvPr id="113" name="Rectangle 112"/>
          <p:cNvSpPr/>
          <p:nvPr/>
        </p:nvSpPr>
        <p:spPr>
          <a:xfrm flipH="1">
            <a:off x="1295400" y="17526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/>
                </a:solidFill>
              </a:rPr>
              <a:t>1</a:t>
            </a:r>
          </a:p>
        </p:txBody>
      </p:sp>
      <p:sp>
        <p:nvSpPr>
          <p:cNvPr id="114" name="Rectangle 113"/>
          <p:cNvSpPr/>
          <p:nvPr/>
        </p:nvSpPr>
        <p:spPr>
          <a:xfrm flipH="1">
            <a:off x="5029200" y="1143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/>
                </a:solidFill>
              </a:rPr>
              <a:t>1</a:t>
            </a:r>
          </a:p>
        </p:txBody>
      </p:sp>
      <p:sp>
        <p:nvSpPr>
          <p:cNvPr id="115" name="Rectangle 114"/>
          <p:cNvSpPr/>
          <p:nvPr/>
        </p:nvSpPr>
        <p:spPr>
          <a:xfrm flipH="1">
            <a:off x="6324600" y="10668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Calibri"/>
              </a:rPr>
              <a:t>≥</a:t>
            </a:r>
            <a:r>
              <a:rPr lang="en-US" sz="2400" dirty="0" smtClean="0">
                <a:solidFill>
                  <a:schemeClr val="accent5"/>
                </a:solidFill>
              </a:rPr>
              <a:t>1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 flipH="1">
            <a:off x="6400800" y="1676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>
          <a:xfrm flipH="1">
            <a:off x="7391400" y="1676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8" name="Rectangle 117"/>
          <p:cNvSpPr/>
          <p:nvPr/>
        </p:nvSpPr>
        <p:spPr>
          <a:xfrm flipH="1">
            <a:off x="1524000" y="44196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0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2667000" y="4267200"/>
            <a:ext cx="533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Calibri"/>
              </a:rPr>
              <a:t>≥</a:t>
            </a:r>
            <a:r>
              <a:rPr lang="en-US" sz="2400" dirty="0" smtClean="0">
                <a:solidFill>
                  <a:schemeClr val="accent5"/>
                </a:solidFill>
              </a:rPr>
              <a:t>2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123" name="Rectangle 122"/>
          <p:cNvSpPr/>
          <p:nvPr/>
        </p:nvSpPr>
        <p:spPr>
          <a:xfrm flipH="1">
            <a:off x="2133600" y="5105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/>
                </a:solidFill>
              </a:rPr>
              <a:t>1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1066800" y="4876800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/>
                </a:solidFill>
              </a:rPr>
              <a:t>2</a:t>
            </a:r>
          </a:p>
        </p:txBody>
      </p:sp>
      <p:sp>
        <p:nvSpPr>
          <p:cNvPr id="125" name="Rectangle 124"/>
          <p:cNvSpPr/>
          <p:nvPr/>
        </p:nvSpPr>
        <p:spPr>
          <a:xfrm flipH="1">
            <a:off x="5105400" y="48006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/>
                </a:solidFill>
              </a:rPr>
              <a:t>1</a:t>
            </a:r>
          </a:p>
        </p:txBody>
      </p:sp>
      <p:sp>
        <p:nvSpPr>
          <p:cNvPr id="126" name="Rectangle 125"/>
          <p:cNvSpPr/>
          <p:nvPr/>
        </p:nvSpPr>
        <p:spPr>
          <a:xfrm flipH="1">
            <a:off x="6400800" y="4648200"/>
            <a:ext cx="533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Calibri"/>
              </a:rPr>
              <a:t>≥</a:t>
            </a:r>
            <a:r>
              <a:rPr lang="en-US" sz="2400" dirty="0" smtClean="0">
                <a:solidFill>
                  <a:schemeClr val="accent5"/>
                </a:solidFill>
              </a:rPr>
              <a:t>1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 flipH="1">
            <a:off x="4800600" y="52578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/>
                </a:solidFill>
              </a:rPr>
              <a:t>1</a:t>
            </a:r>
          </a:p>
        </p:txBody>
      </p:sp>
      <p:sp>
        <p:nvSpPr>
          <p:cNvPr id="128" name="Rectangle 127"/>
          <p:cNvSpPr/>
          <p:nvPr/>
        </p:nvSpPr>
        <p:spPr>
          <a:xfrm flipH="1">
            <a:off x="7543800" y="52578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9" name="Rectangle 128"/>
          <p:cNvSpPr/>
          <p:nvPr/>
        </p:nvSpPr>
        <p:spPr>
          <a:xfrm>
            <a:off x="3886200" y="152400"/>
            <a:ext cx="1600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single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3733800" y="3962400"/>
            <a:ext cx="1600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double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2819400" y="2743200"/>
            <a:ext cx="41148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>
                <a:solidFill>
                  <a:schemeClr val="tx1"/>
                </a:solidFill>
              </a:rPr>
              <a:t>a</a:t>
            </a:r>
            <a:r>
              <a:rPr lang="en-US" sz="2600" b="1" dirty="0" smtClean="0">
                <a:solidFill>
                  <a:schemeClr val="tx1"/>
                </a:solidFill>
              </a:rPr>
              <a:t>lso two mirror-image cases</a:t>
            </a:r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91000" y="762000"/>
            <a:ext cx="990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rotate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4038600" y="4572000"/>
            <a:ext cx="990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rotate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 flipH="1">
            <a:off x="7543800" y="4572000"/>
            <a:ext cx="609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–1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 flipH="1">
            <a:off x="6705600" y="38862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+1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 flipH="1">
            <a:off x="7467600" y="990600"/>
            <a:ext cx="609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–1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0" y="0"/>
            <a:ext cx="28194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blue = </a:t>
            </a:r>
            <a:r>
              <a:rPr lang="el-GR" sz="2400" dirty="0" smtClean="0">
                <a:solidFill>
                  <a:schemeClr val="accent5"/>
                </a:solidFill>
                <a:latin typeface="Calibri"/>
              </a:rPr>
              <a:t>Δ</a:t>
            </a:r>
            <a:r>
              <a:rPr lang="en-US" sz="2400" i="1" dirty="0" smtClean="0">
                <a:solidFill>
                  <a:schemeClr val="accent5"/>
                </a:solidFill>
                <a:latin typeface="Calibri"/>
              </a:rPr>
              <a:t>r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Calibri"/>
              </a:rPr>
              <a:t>black = changes in </a:t>
            </a:r>
            <a:r>
              <a:rPr lang="en-US" sz="2400" i="1" dirty="0" smtClean="0">
                <a:solidFill>
                  <a:schemeClr val="tx1"/>
                </a:solidFill>
                <a:latin typeface="Calibri"/>
              </a:rPr>
              <a:t>r</a:t>
            </a:r>
            <a:endParaRPr lang="en-US" sz="24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18287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A </a:t>
            </a:r>
            <a:r>
              <a:rPr lang="en-US" dirty="0" err="1" smtClean="0"/>
              <a:t>ravl</a:t>
            </a:r>
            <a:r>
              <a:rPr lang="en-US" dirty="0" smtClean="0"/>
              <a:t> tree</a:t>
            </a:r>
          </a:p>
          <a:p>
            <a:pPr algn="ctr">
              <a:buNone/>
            </a:pPr>
            <a:r>
              <a:rPr lang="en-US" dirty="0" smtClean="0"/>
              <a:t>numbers are ranks</a:t>
            </a:r>
          </a:p>
          <a:p>
            <a:pPr algn="ctr">
              <a:buNone/>
            </a:pPr>
            <a:r>
              <a:rPr lang="en-US" dirty="0" err="1" smtClean="0"/>
              <a:t>lglg</a:t>
            </a:r>
            <a:r>
              <a:rPr lang="en-US" i="1" dirty="0" err="1" smtClean="0"/>
              <a:t>n</a:t>
            </a:r>
            <a:r>
              <a:rPr lang="en-US" dirty="0" smtClean="0"/>
              <a:t> + O(1) bits per node </a:t>
            </a:r>
          </a:p>
        </p:txBody>
      </p:sp>
      <p:sp>
        <p:nvSpPr>
          <p:cNvPr id="4" name="Oval 3"/>
          <p:cNvSpPr/>
          <p:nvPr/>
        </p:nvSpPr>
        <p:spPr>
          <a:xfrm>
            <a:off x="4419600" y="23622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F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410200" y="3200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6" name="Oval 5"/>
          <p:cNvSpPr/>
          <p:nvPr/>
        </p:nvSpPr>
        <p:spPr>
          <a:xfrm>
            <a:off x="6324600" y="4114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791200" y="4953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124200" y="3200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9" name="Oval 8"/>
          <p:cNvSpPr/>
          <p:nvPr/>
        </p:nvSpPr>
        <p:spPr>
          <a:xfrm>
            <a:off x="2438400" y="4038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0" name="Oval 9"/>
          <p:cNvSpPr/>
          <p:nvPr/>
        </p:nvSpPr>
        <p:spPr>
          <a:xfrm>
            <a:off x="3657600" y="4038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E</a:t>
            </a:r>
          </a:p>
        </p:txBody>
      </p:sp>
      <p:cxnSp>
        <p:nvCxnSpPr>
          <p:cNvPr id="11" name="Straight Arrow Connector 10"/>
          <p:cNvCxnSpPr>
            <a:stCxn id="4" idx="3"/>
            <a:endCxn id="8" idx="7"/>
          </p:cNvCxnSpPr>
          <p:nvPr/>
        </p:nvCxnSpPr>
        <p:spPr>
          <a:xfrm rot="5400000">
            <a:off x="3808085" y="2588885"/>
            <a:ext cx="461030" cy="918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3"/>
            <a:endCxn id="9" idx="7"/>
          </p:cNvCxnSpPr>
          <p:nvPr/>
        </p:nvCxnSpPr>
        <p:spPr>
          <a:xfrm rot="5400000">
            <a:off x="2817485" y="3731885"/>
            <a:ext cx="461030" cy="3086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5"/>
            <a:endCxn id="10" idx="0"/>
          </p:cNvCxnSpPr>
          <p:nvPr/>
        </p:nvCxnSpPr>
        <p:spPr>
          <a:xfrm rot="16200000" flipH="1">
            <a:off x="3560435" y="3674734"/>
            <a:ext cx="382915" cy="344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5"/>
            <a:endCxn id="5" idx="1"/>
          </p:cNvCxnSpPr>
          <p:nvPr/>
        </p:nvCxnSpPr>
        <p:spPr>
          <a:xfrm rot="16200000" flipH="1">
            <a:off x="4951085" y="2741285"/>
            <a:ext cx="461030" cy="6134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5"/>
            <a:endCxn id="6" idx="1"/>
          </p:cNvCxnSpPr>
          <p:nvPr/>
        </p:nvCxnSpPr>
        <p:spPr>
          <a:xfrm rot="16200000" flipH="1">
            <a:off x="5865485" y="3655685"/>
            <a:ext cx="537230" cy="537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3"/>
            <a:endCxn id="7" idx="0"/>
          </p:cNvCxnSpPr>
          <p:nvPr/>
        </p:nvCxnSpPr>
        <p:spPr>
          <a:xfrm rot="5400000">
            <a:off x="6038851" y="4589135"/>
            <a:ext cx="382915" cy="344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257800" y="5715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Q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stCxn id="7" idx="3"/>
            <a:endCxn id="17" idx="0"/>
          </p:cNvCxnSpPr>
          <p:nvPr/>
        </p:nvCxnSpPr>
        <p:spPr>
          <a:xfrm rot="5400000">
            <a:off x="5543551" y="5389235"/>
            <a:ext cx="306715" cy="344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7086600" y="4876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Y</a:t>
            </a:r>
          </a:p>
        </p:txBody>
      </p:sp>
      <p:cxnSp>
        <p:nvCxnSpPr>
          <p:cNvPr id="20" name="Straight Arrow Connector 19"/>
          <p:cNvCxnSpPr>
            <a:stCxn id="6" idx="5"/>
            <a:endCxn id="19" idx="1"/>
          </p:cNvCxnSpPr>
          <p:nvPr/>
        </p:nvCxnSpPr>
        <p:spPr>
          <a:xfrm rot="16200000" flipH="1">
            <a:off x="6779885" y="4570085"/>
            <a:ext cx="384830" cy="3848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572000" y="4114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>
            <a:stCxn id="5" idx="3"/>
            <a:endCxn id="21" idx="0"/>
          </p:cNvCxnSpPr>
          <p:nvPr/>
        </p:nvCxnSpPr>
        <p:spPr>
          <a:xfrm rot="5400000">
            <a:off x="4933951" y="3560435"/>
            <a:ext cx="459115" cy="6496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1828800" y="4800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stCxn id="9" idx="3"/>
            <a:endCxn id="28" idx="7"/>
          </p:cNvCxnSpPr>
          <p:nvPr/>
        </p:nvCxnSpPr>
        <p:spPr>
          <a:xfrm rot="5400000">
            <a:off x="2207885" y="4570085"/>
            <a:ext cx="384830" cy="2324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524000" y="4876800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209800" y="41148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096000" y="41910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181600" y="32766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3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191000" y="24384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4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4953000" y="4953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4038600" y="4953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G</a:t>
            </a:r>
          </a:p>
        </p:txBody>
      </p:sp>
      <p:cxnSp>
        <p:nvCxnSpPr>
          <p:cNvPr id="54" name="Straight Arrow Connector 53"/>
          <p:cNvCxnSpPr>
            <a:stCxn id="21" idx="5"/>
            <a:endCxn id="45" idx="0"/>
          </p:cNvCxnSpPr>
          <p:nvPr/>
        </p:nvCxnSpPr>
        <p:spPr>
          <a:xfrm rot="16200000" flipH="1">
            <a:off x="4932035" y="4665334"/>
            <a:ext cx="382915" cy="192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21" idx="3"/>
            <a:endCxn id="46" idx="0"/>
          </p:cNvCxnSpPr>
          <p:nvPr/>
        </p:nvCxnSpPr>
        <p:spPr>
          <a:xfrm rot="5400000">
            <a:off x="4286251" y="4589135"/>
            <a:ext cx="382915" cy="344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3352800" y="4114800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733800" y="5029200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724400" y="5105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8" name="Rectangle 47"/>
          <p:cNvSpPr/>
          <p:nvPr/>
        </p:nvSpPr>
        <p:spPr>
          <a:xfrm>
            <a:off x="2895600" y="32766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029200" y="5867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858000" y="50292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51" name="Rectangle 50"/>
          <p:cNvSpPr/>
          <p:nvPr/>
        </p:nvSpPr>
        <p:spPr>
          <a:xfrm>
            <a:off x="5562600" y="50292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2" name="Rectangle 51"/>
          <p:cNvSpPr/>
          <p:nvPr/>
        </p:nvSpPr>
        <p:spPr>
          <a:xfrm>
            <a:off x="4343400" y="41910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1828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Delete D: swap with E, delete</a:t>
            </a:r>
          </a:p>
        </p:txBody>
      </p:sp>
      <p:sp>
        <p:nvSpPr>
          <p:cNvPr id="4" name="Oval 3"/>
          <p:cNvSpPr/>
          <p:nvPr/>
        </p:nvSpPr>
        <p:spPr>
          <a:xfrm>
            <a:off x="4419600" y="23622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F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410200" y="3200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6" name="Oval 5"/>
          <p:cNvSpPr/>
          <p:nvPr/>
        </p:nvSpPr>
        <p:spPr>
          <a:xfrm>
            <a:off x="6324600" y="4114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791200" y="4953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124200" y="3200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9" name="Oval 8"/>
          <p:cNvSpPr/>
          <p:nvPr/>
        </p:nvSpPr>
        <p:spPr>
          <a:xfrm>
            <a:off x="2438400" y="4038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0" name="Oval 9"/>
          <p:cNvSpPr/>
          <p:nvPr/>
        </p:nvSpPr>
        <p:spPr>
          <a:xfrm>
            <a:off x="3657600" y="4038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E</a:t>
            </a:r>
          </a:p>
        </p:txBody>
      </p:sp>
      <p:cxnSp>
        <p:nvCxnSpPr>
          <p:cNvPr id="11" name="Straight Arrow Connector 10"/>
          <p:cNvCxnSpPr>
            <a:stCxn id="4" idx="3"/>
            <a:endCxn id="8" idx="7"/>
          </p:cNvCxnSpPr>
          <p:nvPr/>
        </p:nvCxnSpPr>
        <p:spPr>
          <a:xfrm rot="5400000">
            <a:off x="3808085" y="2588885"/>
            <a:ext cx="461030" cy="918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3"/>
            <a:endCxn id="9" idx="7"/>
          </p:cNvCxnSpPr>
          <p:nvPr/>
        </p:nvCxnSpPr>
        <p:spPr>
          <a:xfrm rot="5400000">
            <a:off x="2817485" y="3731885"/>
            <a:ext cx="461030" cy="3086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5"/>
            <a:endCxn id="10" idx="0"/>
          </p:cNvCxnSpPr>
          <p:nvPr/>
        </p:nvCxnSpPr>
        <p:spPr>
          <a:xfrm rot="16200000" flipH="1">
            <a:off x="3560435" y="3674734"/>
            <a:ext cx="382915" cy="344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5"/>
            <a:endCxn id="5" idx="1"/>
          </p:cNvCxnSpPr>
          <p:nvPr/>
        </p:nvCxnSpPr>
        <p:spPr>
          <a:xfrm rot="16200000" flipH="1">
            <a:off x="4951085" y="2741285"/>
            <a:ext cx="461030" cy="6134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5"/>
            <a:endCxn id="6" idx="1"/>
          </p:cNvCxnSpPr>
          <p:nvPr/>
        </p:nvCxnSpPr>
        <p:spPr>
          <a:xfrm rot="16200000" flipH="1">
            <a:off x="5865485" y="3655685"/>
            <a:ext cx="537230" cy="537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3"/>
            <a:endCxn id="7" idx="0"/>
          </p:cNvCxnSpPr>
          <p:nvPr/>
        </p:nvCxnSpPr>
        <p:spPr>
          <a:xfrm rot="5400000">
            <a:off x="6038851" y="4589135"/>
            <a:ext cx="382915" cy="344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257800" y="5715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Q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stCxn id="7" idx="3"/>
            <a:endCxn id="17" idx="0"/>
          </p:cNvCxnSpPr>
          <p:nvPr/>
        </p:nvCxnSpPr>
        <p:spPr>
          <a:xfrm rot="5400000">
            <a:off x="5543551" y="5389235"/>
            <a:ext cx="306715" cy="344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7086600" y="4876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Y</a:t>
            </a:r>
          </a:p>
        </p:txBody>
      </p:sp>
      <p:cxnSp>
        <p:nvCxnSpPr>
          <p:cNvPr id="20" name="Straight Arrow Connector 19"/>
          <p:cNvCxnSpPr>
            <a:stCxn id="6" idx="5"/>
            <a:endCxn id="19" idx="1"/>
          </p:cNvCxnSpPr>
          <p:nvPr/>
        </p:nvCxnSpPr>
        <p:spPr>
          <a:xfrm rot="16200000" flipH="1">
            <a:off x="6779885" y="4570085"/>
            <a:ext cx="384830" cy="3848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572000" y="4114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>
            <a:stCxn id="5" idx="3"/>
            <a:endCxn id="21" idx="0"/>
          </p:cNvCxnSpPr>
          <p:nvPr/>
        </p:nvCxnSpPr>
        <p:spPr>
          <a:xfrm rot="5400000">
            <a:off x="4933951" y="3560435"/>
            <a:ext cx="459115" cy="6496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1828800" y="4800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stCxn id="9" idx="3"/>
            <a:endCxn id="28" idx="7"/>
          </p:cNvCxnSpPr>
          <p:nvPr/>
        </p:nvCxnSpPr>
        <p:spPr>
          <a:xfrm rot="5400000">
            <a:off x="2207885" y="4570085"/>
            <a:ext cx="384830" cy="2324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524000" y="4876800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209800" y="41148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096000" y="41910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181600" y="32766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3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191000" y="24384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4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4953000" y="4953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4038600" y="4953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G</a:t>
            </a:r>
          </a:p>
        </p:txBody>
      </p:sp>
      <p:cxnSp>
        <p:nvCxnSpPr>
          <p:cNvPr id="54" name="Straight Arrow Connector 53"/>
          <p:cNvCxnSpPr>
            <a:stCxn id="21" idx="5"/>
            <a:endCxn id="45" idx="0"/>
          </p:cNvCxnSpPr>
          <p:nvPr/>
        </p:nvCxnSpPr>
        <p:spPr>
          <a:xfrm rot="16200000" flipH="1">
            <a:off x="4932035" y="4665334"/>
            <a:ext cx="382915" cy="192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21" idx="3"/>
            <a:endCxn id="46" idx="0"/>
          </p:cNvCxnSpPr>
          <p:nvPr/>
        </p:nvCxnSpPr>
        <p:spPr>
          <a:xfrm rot="5400000">
            <a:off x="4286251" y="4589135"/>
            <a:ext cx="382915" cy="344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3352800" y="4114800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733800" y="5029200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724400" y="5105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8" name="Rectangle 47"/>
          <p:cNvSpPr/>
          <p:nvPr/>
        </p:nvSpPr>
        <p:spPr>
          <a:xfrm>
            <a:off x="2895600" y="32766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029200" y="5867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858000" y="50292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51" name="Rectangle 50"/>
          <p:cNvSpPr/>
          <p:nvPr/>
        </p:nvSpPr>
        <p:spPr>
          <a:xfrm>
            <a:off x="5562600" y="50292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2" name="Rectangle 51"/>
          <p:cNvSpPr/>
          <p:nvPr/>
        </p:nvSpPr>
        <p:spPr>
          <a:xfrm>
            <a:off x="4343400" y="41910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1828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Delete D: swap with E, delete.</a:t>
            </a:r>
          </a:p>
          <a:p>
            <a:pPr>
              <a:buNone/>
            </a:pPr>
            <a:r>
              <a:rPr lang="en-US" dirty="0" smtClean="0"/>
              <a:t>Delete E: replace by child.  Child’s rank does not change, but its rank difference increases.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Oval 3"/>
          <p:cNvSpPr/>
          <p:nvPr/>
        </p:nvSpPr>
        <p:spPr>
          <a:xfrm>
            <a:off x="4419600" y="23622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F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410200" y="3200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6" name="Oval 5"/>
          <p:cNvSpPr/>
          <p:nvPr/>
        </p:nvSpPr>
        <p:spPr>
          <a:xfrm>
            <a:off x="6324600" y="4114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791200" y="4953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124200" y="3200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9" name="Oval 8"/>
          <p:cNvSpPr/>
          <p:nvPr/>
        </p:nvSpPr>
        <p:spPr>
          <a:xfrm>
            <a:off x="2438400" y="4038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</a:t>
            </a:r>
          </a:p>
        </p:txBody>
      </p:sp>
      <p:cxnSp>
        <p:nvCxnSpPr>
          <p:cNvPr id="11" name="Straight Arrow Connector 10"/>
          <p:cNvCxnSpPr>
            <a:stCxn id="4" idx="3"/>
            <a:endCxn id="8" idx="7"/>
          </p:cNvCxnSpPr>
          <p:nvPr/>
        </p:nvCxnSpPr>
        <p:spPr>
          <a:xfrm rot="5400000">
            <a:off x="3808085" y="2588885"/>
            <a:ext cx="461030" cy="918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3"/>
            <a:endCxn id="9" idx="7"/>
          </p:cNvCxnSpPr>
          <p:nvPr/>
        </p:nvCxnSpPr>
        <p:spPr>
          <a:xfrm rot="5400000">
            <a:off x="2817485" y="3731885"/>
            <a:ext cx="461030" cy="3086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5"/>
            <a:endCxn id="5" idx="1"/>
          </p:cNvCxnSpPr>
          <p:nvPr/>
        </p:nvCxnSpPr>
        <p:spPr>
          <a:xfrm rot="16200000" flipH="1">
            <a:off x="4951085" y="2741285"/>
            <a:ext cx="461030" cy="6134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5"/>
            <a:endCxn id="6" idx="1"/>
          </p:cNvCxnSpPr>
          <p:nvPr/>
        </p:nvCxnSpPr>
        <p:spPr>
          <a:xfrm rot="16200000" flipH="1">
            <a:off x="5865485" y="3655685"/>
            <a:ext cx="537230" cy="537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3"/>
            <a:endCxn id="7" idx="0"/>
          </p:cNvCxnSpPr>
          <p:nvPr/>
        </p:nvCxnSpPr>
        <p:spPr>
          <a:xfrm rot="5400000">
            <a:off x="6038851" y="4589135"/>
            <a:ext cx="382915" cy="344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257800" y="5715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Q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stCxn id="7" idx="3"/>
            <a:endCxn id="17" idx="0"/>
          </p:cNvCxnSpPr>
          <p:nvPr/>
        </p:nvCxnSpPr>
        <p:spPr>
          <a:xfrm rot="5400000">
            <a:off x="5543551" y="5389235"/>
            <a:ext cx="306715" cy="344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7086600" y="4876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Y</a:t>
            </a:r>
          </a:p>
        </p:txBody>
      </p:sp>
      <p:cxnSp>
        <p:nvCxnSpPr>
          <p:cNvPr id="20" name="Straight Arrow Connector 19"/>
          <p:cNvCxnSpPr>
            <a:stCxn id="6" idx="5"/>
            <a:endCxn id="19" idx="1"/>
          </p:cNvCxnSpPr>
          <p:nvPr/>
        </p:nvCxnSpPr>
        <p:spPr>
          <a:xfrm rot="16200000" flipH="1">
            <a:off x="6779885" y="4570085"/>
            <a:ext cx="384830" cy="3848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572000" y="4114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>
            <a:stCxn id="5" idx="3"/>
            <a:endCxn id="21" idx="0"/>
          </p:cNvCxnSpPr>
          <p:nvPr/>
        </p:nvCxnSpPr>
        <p:spPr>
          <a:xfrm rot="5400000">
            <a:off x="4933951" y="3560435"/>
            <a:ext cx="459115" cy="6496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1828800" y="4800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stCxn id="9" idx="3"/>
            <a:endCxn id="28" idx="7"/>
          </p:cNvCxnSpPr>
          <p:nvPr/>
        </p:nvCxnSpPr>
        <p:spPr>
          <a:xfrm rot="5400000">
            <a:off x="2207885" y="4570085"/>
            <a:ext cx="384830" cy="2324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524000" y="4876800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209800" y="41148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096000" y="41910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181600" y="32766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3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191000" y="24384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4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4953000" y="4953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4038600" y="4953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G</a:t>
            </a:r>
          </a:p>
        </p:txBody>
      </p:sp>
      <p:cxnSp>
        <p:nvCxnSpPr>
          <p:cNvPr id="54" name="Straight Arrow Connector 53"/>
          <p:cNvCxnSpPr>
            <a:stCxn id="21" idx="5"/>
            <a:endCxn id="45" idx="0"/>
          </p:cNvCxnSpPr>
          <p:nvPr/>
        </p:nvCxnSpPr>
        <p:spPr>
          <a:xfrm rot="16200000" flipH="1">
            <a:off x="4932035" y="4665334"/>
            <a:ext cx="382915" cy="192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21" idx="3"/>
            <a:endCxn id="46" idx="0"/>
          </p:cNvCxnSpPr>
          <p:nvPr/>
        </p:nvCxnSpPr>
        <p:spPr>
          <a:xfrm rot="5400000">
            <a:off x="4286251" y="4589135"/>
            <a:ext cx="382915" cy="344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3733800" y="5029200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724400" y="5105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8" name="Rectangle 47"/>
          <p:cNvSpPr/>
          <p:nvPr/>
        </p:nvSpPr>
        <p:spPr>
          <a:xfrm>
            <a:off x="2895600" y="32766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029200" y="5867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858000" y="50292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51" name="Rectangle 50"/>
          <p:cNvSpPr/>
          <p:nvPr/>
        </p:nvSpPr>
        <p:spPr>
          <a:xfrm>
            <a:off x="5562600" y="50292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2" name="Rectangle 51"/>
          <p:cNvSpPr/>
          <p:nvPr/>
        </p:nvSpPr>
        <p:spPr>
          <a:xfrm>
            <a:off x="4343400" y="41910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1828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Delete E: replace by child.  Child’s rank does not change, but rank difference increases.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Oval 3"/>
          <p:cNvSpPr/>
          <p:nvPr/>
        </p:nvSpPr>
        <p:spPr>
          <a:xfrm>
            <a:off x="4419600" y="23622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F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410200" y="3200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6" name="Oval 5"/>
          <p:cNvSpPr/>
          <p:nvPr/>
        </p:nvSpPr>
        <p:spPr>
          <a:xfrm>
            <a:off x="6324600" y="4114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791200" y="4953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438400" y="4038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</a:t>
            </a:r>
          </a:p>
        </p:txBody>
      </p:sp>
      <p:cxnSp>
        <p:nvCxnSpPr>
          <p:cNvPr id="14" name="Straight Arrow Connector 13"/>
          <p:cNvCxnSpPr>
            <a:stCxn id="4" idx="5"/>
            <a:endCxn id="5" idx="1"/>
          </p:cNvCxnSpPr>
          <p:nvPr/>
        </p:nvCxnSpPr>
        <p:spPr>
          <a:xfrm rot="16200000" flipH="1">
            <a:off x="4951085" y="2741285"/>
            <a:ext cx="461030" cy="6134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5"/>
            <a:endCxn id="6" idx="1"/>
          </p:cNvCxnSpPr>
          <p:nvPr/>
        </p:nvCxnSpPr>
        <p:spPr>
          <a:xfrm rot="16200000" flipH="1">
            <a:off x="5865485" y="3655685"/>
            <a:ext cx="537230" cy="537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3"/>
            <a:endCxn id="7" idx="0"/>
          </p:cNvCxnSpPr>
          <p:nvPr/>
        </p:nvCxnSpPr>
        <p:spPr>
          <a:xfrm rot="5400000">
            <a:off x="6038851" y="4589135"/>
            <a:ext cx="382915" cy="344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257800" y="5715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Q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stCxn id="7" idx="3"/>
            <a:endCxn id="17" idx="0"/>
          </p:cNvCxnSpPr>
          <p:nvPr/>
        </p:nvCxnSpPr>
        <p:spPr>
          <a:xfrm rot="5400000">
            <a:off x="5543551" y="5389235"/>
            <a:ext cx="306715" cy="344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7086600" y="4876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Y</a:t>
            </a:r>
          </a:p>
        </p:txBody>
      </p:sp>
      <p:cxnSp>
        <p:nvCxnSpPr>
          <p:cNvPr id="20" name="Straight Arrow Connector 19"/>
          <p:cNvCxnSpPr>
            <a:stCxn id="6" idx="5"/>
            <a:endCxn id="19" idx="1"/>
          </p:cNvCxnSpPr>
          <p:nvPr/>
        </p:nvCxnSpPr>
        <p:spPr>
          <a:xfrm rot="16200000" flipH="1">
            <a:off x="6779885" y="4570085"/>
            <a:ext cx="384830" cy="3848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572000" y="4114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>
            <a:stCxn id="5" idx="3"/>
            <a:endCxn id="21" idx="0"/>
          </p:cNvCxnSpPr>
          <p:nvPr/>
        </p:nvCxnSpPr>
        <p:spPr>
          <a:xfrm rot="5400000">
            <a:off x="4933951" y="3560435"/>
            <a:ext cx="459115" cy="6496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1828800" y="4800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stCxn id="9" idx="3"/>
            <a:endCxn id="28" idx="7"/>
          </p:cNvCxnSpPr>
          <p:nvPr/>
        </p:nvCxnSpPr>
        <p:spPr>
          <a:xfrm rot="5400000">
            <a:off x="2207885" y="4570085"/>
            <a:ext cx="384830" cy="2324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524000" y="4876800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209800" y="41148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096000" y="41910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181600" y="32766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3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191000" y="24384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4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4953000" y="4953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4038600" y="4953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G</a:t>
            </a:r>
          </a:p>
        </p:txBody>
      </p:sp>
      <p:cxnSp>
        <p:nvCxnSpPr>
          <p:cNvPr id="54" name="Straight Arrow Connector 53"/>
          <p:cNvCxnSpPr>
            <a:stCxn id="21" idx="5"/>
            <a:endCxn id="45" idx="0"/>
          </p:cNvCxnSpPr>
          <p:nvPr/>
        </p:nvCxnSpPr>
        <p:spPr>
          <a:xfrm rot="16200000" flipH="1">
            <a:off x="4932035" y="4665334"/>
            <a:ext cx="382915" cy="192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21" idx="3"/>
            <a:endCxn id="46" idx="0"/>
          </p:cNvCxnSpPr>
          <p:nvPr/>
        </p:nvCxnSpPr>
        <p:spPr>
          <a:xfrm rot="5400000">
            <a:off x="4286251" y="4589135"/>
            <a:ext cx="382915" cy="344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3733800" y="5029200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724400" y="5105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9" name="Rectangle 48"/>
          <p:cNvSpPr/>
          <p:nvPr/>
        </p:nvSpPr>
        <p:spPr>
          <a:xfrm>
            <a:off x="5029200" y="5867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858000" y="50292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51" name="Rectangle 50"/>
          <p:cNvSpPr/>
          <p:nvPr/>
        </p:nvSpPr>
        <p:spPr>
          <a:xfrm>
            <a:off x="5562600" y="50292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2" name="Rectangle 51"/>
          <p:cNvSpPr/>
          <p:nvPr/>
        </p:nvSpPr>
        <p:spPr>
          <a:xfrm>
            <a:off x="4343400" y="41910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42" name="Straight Arrow Connector 41"/>
          <p:cNvCxnSpPr>
            <a:stCxn id="4" idx="3"/>
            <a:endCxn id="9" idx="7"/>
          </p:cNvCxnSpPr>
          <p:nvPr/>
        </p:nvCxnSpPr>
        <p:spPr>
          <a:xfrm rot="5400000">
            <a:off x="3046085" y="2665085"/>
            <a:ext cx="1299230" cy="16040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Insertion bounds for AVL trees hold for </a:t>
            </a:r>
            <a:r>
              <a:rPr lang="en-US" dirty="0" err="1" smtClean="0"/>
              <a:t>ravl</a:t>
            </a:r>
            <a:r>
              <a:rPr lang="en-US" dirty="0" smtClean="0"/>
              <a:t> trees: </a:t>
            </a:r>
            <a:r>
              <a:rPr lang="en-US" dirty="0" smtClean="0">
                <a:latin typeface="Calibri"/>
              </a:rPr>
              <a:t>≤2 rotations per insertion worst-case,</a:t>
            </a:r>
          </a:p>
          <a:p>
            <a:pPr>
              <a:buNone/>
            </a:pPr>
            <a:r>
              <a:rPr lang="en-US" dirty="0" smtClean="0">
                <a:latin typeface="Calibri"/>
              </a:rPr>
              <a:t>    ≤3 promotions per insertion amortized, even with intermixed deletions.</a:t>
            </a:r>
          </a:p>
          <a:p>
            <a:pPr algn="ctr">
              <a:buNone/>
            </a:pPr>
            <a:endParaRPr lang="en-US" dirty="0" smtClean="0">
              <a:latin typeface="Calibri"/>
            </a:endParaRPr>
          </a:p>
          <a:p>
            <a:pPr algn="ctr">
              <a:buNone/>
            </a:pPr>
            <a:r>
              <a:rPr lang="en-US" dirty="0" smtClean="0">
                <a:latin typeface="Calibri"/>
              </a:rPr>
              <a:t>Height?</a:t>
            </a:r>
          </a:p>
          <a:p>
            <a:pPr>
              <a:buNone/>
            </a:pPr>
            <a:endParaRPr lang="en-US" dirty="0" smtClean="0">
              <a:latin typeface="Calibri"/>
            </a:endParaRPr>
          </a:p>
          <a:p>
            <a:pPr>
              <a:buNone/>
            </a:pPr>
            <a:r>
              <a:rPr lang="en-US" dirty="0" smtClean="0">
                <a:latin typeface="Calibri"/>
              </a:rPr>
              <a:t>Not logarithmic in </a:t>
            </a:r>
            <a:r>
              <a:rPr lang="en-US" i="1" dirty="0" smtClean="0">
                <a:latin typeface="Calibri"/>
              </a:rPr>
              <a:t>n</a:t>
            </a:r>
            <a:r>
              <a:rPr lang="en-US" dirty="0" smtClean="0">
                <a:latin typeface="Calibri"/>
              </a:rPr>
              <a:t>, current tree size: tree can evolve to have arbitrary structure!</a:t>
            </a:r>
          </a:p>
          <a:p>
            <a:pPr>
              <a:buNone/>
            </a:pPr>
            <a:r>
              <a:rPr lang="en-US" dirty="0" smtClean="0">
                <a:latin typeface="Calibri"/>
              </a:rPr>
              <a:t>But only slowly.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38799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4000" dirty="0" smtClean="0"/>
              <a:t>height ≤ </a:t>
            </a:r>
            <a:r>
              <a:rPr lang="en-US" sz="4000" dirty="0" err="1" smtClean="0"/>
              <a:t>lg</a:t>
            </a:r>
            <a:r>
              <a:rPr lang="el-GR" sz="4000" i="1" baseline="-25000" dirty="0" smtClean="0"/>
              <a:t>φ</a:t>
            </a:r>
            <a:r>
              <a:rPr lang="en-US" sz="4000" i="1" dirty="0" smtClean="0"/>
              <a:t>m</a:t>
            </a:r>
            <a:r>
              <a:rPr lang="en-US" sz="4000" dirty="0" smtClean="0"/>
              <a:t>, where </a:t>
            </a:r>
            <a:r>
              <a:rPr lang="en-US" sz="4000" i="1" dirty="0" smtClean="0"/>
              <a:t>m</a:t>
            </a:r>
            <a:r>
              <a:rPr lang="en-US" sz="4000" dirty="0" smtClean="0"/>
              <a:t> = #insertions 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Proof: Use potential function.  If </a:t>
            </a:r>
            <a:r>
              <a:rPr lang="en-US" sz="3600" i="1" dirty="0" smtClean="0"/>
              <a:t>r</a:t>
            </a:r>
            <a:r>
              <a:rPr lang="en-US" sz="3600" dirty="0" smtClean="0"/>
              <a:t>(</a:t>
            </a:r>
            <a:r>
              <a:rPr lang="en-US" sz="3600" i="1" dirty="0" smtClean="0"/>
              <a:t>x</a:t>
            </a:r>
            <a:r>
              <a:rPr lang="en-US" sz="3600" dirty="0" smtClean="0"/>
              <a:t>) = </a:t>
            </a:r>
            <a:r>
              <a:rPr lang="en-US" sz="3600" i="1" dirty="0" smtClean="0"/>
              <a:t>k</a:t>
            </a:r>
            <a:r>
              <a:rPr lang="en-US" sz="3600" dirty="0" smtClean="0"/>
              <a:t>, </a:t>
            </a:r>
          </a:p>
          <a:p>
            <a:pPr>
              <a:buNone/>
            </a:pPr>
            <a:r>
              <a:rPr lang="en-US" sz="3600" dirty="0" smtClean="0"/>
              <a:t>    Φ(</a:t>
            </a:r>
            <a:r>
              <a:rPr lang="en-US" sz="3600" i="1" dirty="0" smtClean="0"/>
              <a:t>x</a:t>
            </a:r>
            <a:r>
              <a:rPr lang="en-US" sz="3600" dirty="0" smtClean="0"/>
              <a:t>) = </a:t>
            </a:r>
            <a:r>
              <a:rPr lang="en-US" sz="3600" dirty="0" err="1" smtClean="0"/>
              <a:t>F</a:t>
            </a:r>
            <a:r>
              <a:rPr lang="en-US" sz="3600" i="1" baseline="-25000" dirty="0" err="1" smtClean="0"/>
              <a:t>k</a:t>
            </a:r>
            <a:r>
              <a:rPr lang="en-US" sz="3600" baseline="-25000" dirty="0" smtClean="0"/>
              <a:t> + 2</a:t>
            </a:r>
            <a:r>
              <a:rPr lang="en-US" sz="3600" dirty="0" smtClean="0"/>
              <a:t> if 0,1</a:t>
            </a:r>
          </a:p>
          <a:p>
            <a:pPr>
              <a:buNone/>
            </a:pPr>
            <a:r>
              <a:rPr lang="en-US" sz="3600" dirty="0" smtClean="0"/>
              <a:t>                </a:t>
            </a:r>
            <a:r>
              <a:rPr lang="en-US" sz="3600" dirty="0" err="1" smtClean="0"/>
              <a:t>F</a:t>
            </a:r>
            <a:r>
              <a:rPr lang="en-US" sz="3600" i="1" baseline="-25000" dirty="0" err="1" smtClean="0"/>
              <a:t>k</a:t>
            </a:r>
            <a:r>
              <a:rPr lang="en-US" sz="3600" baseline="-25000" dirty="0" smtClean="0"/>
              <a:t> + 1</a:t>
            </a:r>
            <a:r>
              <a:rPr lang="en-US" sz="3600" dirty="0" smtClean="0"/>
              <a:t> if 0,</a:t>
            </a:r>
            <a:r>
              <a:rPr lang="en-US" sz="3600" i="1" dirty="0" smtClean="0"/>
              <a:t>j</a:t>
            </a:r>
            <a:r>
              <a:rPr lang="en-US" sz="3600" dirty="0" smtClean="0"/>
              <a:t> for </a:t>
            </a:r>
            <a:r>
              <a:rPr lang="en-US" sz="3600" i="1" dirty="0" smtClean="0"/>
              <a:t>j</a:t>
            </a:r>
            <a:r>
              <a:rPr lang="en-US" sz="3600" dirty="0" smtClean="0"/>
              <a:t> &gt; 1</a:t>
            </a:r>
          </a:p>
          <a:p>
            <a:pPr>
              <a:buNone/>
            </a:pPr>
            <a:r>
              <a:rPr lang="en-US" sz="3600" dirty="0" smtClean="0"/>
              <a:t>                </a:t>
            </a:r>
            <a:r>
              <a:rPr lang="en-US" sz="3600" dirty="0" err="1" smtClean="0"/>
              <a:t>F</a:t>
            </a:r>
            <a:r>
              <a:rPr lang="en-US" sz="3600" i="1" baseline="-25000" dirty="0" err="1" smtClean="0"/>
              <a:t>k</a:t>
            </a:r>
            <a:r>
              <a:rPr lang="en-US" sz="3600" dirty="0" smtClean="0"/>
              <a:t> if 1,1</a:t>
            </a:r>
          </a:p>
          <a:p>
            <a:pPr>
              <a:buNone/>
            </a:pPr>
            <a:r>
              <a:rPr lang="en-US" sz="3600" dirty="0" smtClean="0"/>
              <a:t>                0 otherwise</a:t>
            </a:r>
          </a:p>
          <a:p>
            <a:pPr>
              <a:buNone/>
            </a:pPr>
            <a:r>
              <a:rPr lang="en-US" sz="3600" dirty="0" smtClean="0"/>
              <a:t>     </a:t>
            </a:r>
            <a:r>
              <a:rPr lang="el-GR" sz="3600" dirty="0" smtClean="0"/>
              <a:t>Φ</a:t>
            </a:r>
            <a:r>
              <a:rPr lang="en-US" sz="3600" dirty="0" smtClean="0"/>
              <a:t>(</a:t>
            </a:r>
            <a:r>
              <a:rPr lang="en-US" sz="3600" i="1" dirty="0" smtClean="0"/>
              <a:t>T</a:t>
            </a:r>
            <a:r>
              <a:rPr lang="en-US" sz="3600" dirty="0" smtClean="0"/>
              <a:t>) = sum of node potentials </a:t>
            </a:r>
          </a:p>
          <a:p>
            <a:pPr algn="ctr">
              <a:buNone/>
            </a:pPr>
            <a:r>
              <a:rPr lang="en-US" sz="3600" dirty="0" smtClean="0"/>
              <a:t> </a:t>
            </a:r>
            <a:endParaRPr lang="en-US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Deletion does not increase </a:t>
            </a:r>
            <a:r>
              <a:rPr lang="el-GR" dirty="0" smtClean="0"/>
              <a:t>Φ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Insertion creates a 1,1-node of rank 0 (</a:t>
            </a:r>
            <a:r>
              <a:rPr lang="el-GR" dirty="0" smtClean="0"/>
              <a:t>Φ</a:t>
            </a:r>
            <a:r>
              <a:rPr lang="en-US" dirty="0" smtClean="0"/>
              <a:t> = 0), and changes the parent from 1,1 to 0,1 or</a:t>
            </a:r>
          </a:p>
          <a:p>
            <a:pPr>
              <a:buNone/>
            </a:pPr>
            <a:r>
              <a:rPr lang="en-US" dirty="0" smtClean="0"/>
              <a:t>    2,1 to 1,1 (</a:t>
            </a:r>
            <a:r>
              <a:rPr lang="el-GR" dirty="0" smtClean="0"/>
              <a:t>ΔΦ</a:t>
            </a:r>
            <a:r>
              <a:rPr lang="en-US" dirty="0" smtClean="0"/>
              <a:t> = 1) or has no effect on </a:t>
            </a:r>
            <a:r>
              <a:rPr lang="el-GR" dirty="0" smtClean="0"/>
              <a:t>Φ</a:t>
            </a:r>
            <a:r>
              <a:rPr lang="en-US" dirty="0" smtClean="0"/>
              <a:t>.  Promotions and rotation cases cannot increase </a:t>
            </a:r>
            <a:r>
              <a:rPr lang="el-GR" dirty="0" smtClean="0"/>
              <a:t>Φ</a:t>
            </a:r>
            <a:r>
              <a:rPr lang="en-US" dirty="0" smtClean="0"/>
              <a:t> (</a:t>
            </a:r>
            <a:r>
              <a:rPr lang="en-US" b="1" dirty="0" smtClean="0"/>
              <a:t>you check</a:t>
            </a:r>
            <a:r>
              <a:rPr lang="en-US" dirty="0" smtClean="0"/>
              <a:t>).  Promotion of root of rank </a:t>
            </a:r>
            <a:r>
              <a:rPr lang="en-US" i="1" dirty="0" smtClean="0"/>
              <a:t>k </a:t>
            </a:r>
            <a:r>
              <a:rPr lang="en-US" dirty="0" smtClean="0"/>
              <a:t>converts a 1,1-node of rank k to a 1,2-node of rank </a:t>
            </a:r>
            <a:r>
              <a:rPr lang="en-US" i="1" dirty="0" smtClean="0"/>
              <a:t>k</a:t>
            </a:r>
            <a:r>
              <a:rPr lang="en-US" dirty="0" smtClean="0"/>
              <a:t> + 1, decreasing </a:t>
            </a:r>
            <a:r>
              <a:rPr lang="el-GR" dirty="0" smtClean="0"/>
              <a:t>Φ</a:t>
            </a:r>
            <a:r>
              <a:rPr lang="en-US" dirty="0" smtClean="0"/>
              <a:t> by </a:t>
            </a:r>
            <a:r>
              <a:rPr lang="en-US" dirty="0" err="1" smtClean="0"/>
              <a:t>F</a:t>
            </a:r>
            <a:r>
              <a:rPr lang="en-US" i="1" baseline="-25000" dirty="0" err="1" smtClean="0"/>
              <a:t>k</a:t>
            </a:r>
            <a:r>
              <a:rPr lang="en-US" i="1" dirty="0" smtClean="0"/>
              <a:t>.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i="1" dirty="0" smtClean="0"/>
              <a:t> </a:t>
            </a:r>
            <a:r>
              <a:rPr lang="en-US" dirty="0" smtClean="0"/>
              <a:t> </a:t>
            </a:r>
            <a:endParaRPr lang="en-US" i="1" dirty="0" smtClean="0"/>
          </a:p>
          <a:p>
            <a:pPr>
              <a:buNone/>
            </a:pPr>
            <a:endParaRPr lang="en-US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  <a:ln w="38100">
            <a:solidFill>
              <a:schemeClr val="bg1"/>
            </a:solidFill>
          </a:ln>
        </p:spPr>
        <p:txBody>
          <a:bodyPr/>
          <a:lstStyle/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i="1" dirty="0" smtClean="0"/>
          </a:p>
          <a:p>
            <a:pPr algn="ctr">
              <a:buNone/>
            </a:pPr>
            <a:endParaRPr lang="en-US" i="1" dirty="0"/>
          </a:p>
          <a:p>
            <a:pPr>
              <a:buNone/>
            </a:pPr>
            <a:r>
              <a:rPr lang="en-US" dirty="0" smtClean="0"/>
              <a:t> rotate at x                                              rotate at y</a:t>
            </a:r>
          </a:p>
        </p:txBody>
      </p:sp>
      <p:sp>
        <p:nvSpPr>
          <p:cNvPr id="4" name="Oval 3"/>
          <p:cNvSpPr/>
          <p:nvPr/>
        </p:nvSpPr>
        <p:spPr>
          <a:xfrm>
            <a:off x="2590800" y="2514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5" name="Oval 4"/>
          <p:cNvSpPr/>
          <p:nvPr/>
        </p:nvSpPr>
        <p:spPr>
          <a:xfrm>
            <a:off x="1828800" y="3352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6" name="Oval 5"/>
          <p:cNvSpPr/>
          <p:nvPr/>
        </p:nvSpPr>
        <p:spPr>
          <a:xfrm>
            <a:off x="5638800" y="2590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x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6400800" y="3429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y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8" name="Isosceles Triangle 7"/>
          <p:cNvSpPr/>
          <p:nvPr/>
        </p:nvSpPr>
        <p:spPr>
          <a:xfrm>
            <a:off x="1066800" y="4267200"/>
            <a:ext cx="914400" cy="6096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A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9" name="Isosceles Triangle 8"/>
          <p:cNvSpPr/>
          <p:nvPr/>
        </p:nvSpPr>
        <p:spPr>
          <a:xfrm>
            <a:off x="2362200" y="4267200"/>
            <a:ext cx="914400" cy="6096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0" name="Isosceles Triangle 9"/>
          <p:cNvSpPr/>
          <p:nvPr/>
        </p:nvSpPr>
        <p:spPr>
          <a:xfrm>
            <a:off x="3124200" y="3276600"/>
            <a:ext cx="914400" cy="6096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C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1" name="Isosceles Triangle 10"/>
          <p:cNvSpPr/>
          <p:nvPr/>
        </p:nvSpPr>
        <p:spPr>
          <a:xfrm>
            <a:off x="4648200" y="3276600"/>
            <a:ext cx="914400" cy="6096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A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2" name="Isosceles Triangle 11"/>
          <p:cNvSpPr/>
          <p:nvPr/>
        </p:nvSpPr>
        <p:spPr>
          <a:xfrm>
            <a:off x="5410200" y="4267200"/>
            <a:ext cx="914400" cy="6096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B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6858000" y="4267200"/>
            <a:ext cx="914400" cy="6096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C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2590800" y="1447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z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638800" y="1447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z</a:t>
            </a:r>
            <a:endParaRPr lang="en-US" sz="2400" i="1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14" idx="4"/>
            <a:endCxn id="4" idx="0"/>
          </p:cNvCxnSpPr>
          <p:nvPr/>
        </p:nvCxnSpPr>
        <p:spPr>
          <a:xfrm rot="5400000">
            <a:off x="2590800" y="2247900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4" idx="3"/>
            <a:endCxn id="5" idx="7"/>
          </p:cNvCxnSpPr>
          <p:nvPr/>
        </p:nvCxnSpPr>
        <p:spPr>
          <a:xfrm rot="5400000">
            <a:off x="2245985" y="3007985"/>
            <a:ext cx="461030" cy="3848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3"/>
            <a:endCxn id="8" idx="0"/>
          </p:cNvCxnSpPr>
          <p:nvPr/>
        </p:nvCxnSpPr>
        <p:spPr>
          <a:xfrm rot="5400000">
            <a:off x="1485901" y="3846185"/>
            <a:ext cx="459115" cy="3829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4" idx="5"/>
            <a:endCxn id="10" idx="0"/>
          </p:cNvCxnSpPr>
          <p:nvPr/>
        </p:nvCxnSpPr>
        <p:spPr>
          <a:xfrm rot="16200000" flipH="1">
            <a:off x="3160385" y="2855584"/>
            <a:ext cx="306715" cy="535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5"/>
            <a:endCxn id="9" idx="0"/>
          </p:cNvCxnSpPr>
          <p:nvPr/>
        </p:nvCxnSpPr>
        <p:spPr>
          <a:xfrm rot="16200000" flipH="1">
            <a:off x="2322185" y="3769984"/>
            <a:ext cx="459115" cy="535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5" idx="4"/>
            <a:endCxn id="6" idx="0"/>
          </p:cNvCxnSpPr>
          <p:nvPr/>
        </p:nvCxnSpPr>
        <p:spPr>
          <a:xfrm rot="5400000">
            <a:off x="5600700" y="2286000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6" idx="3"/>
            <a:endCxn id="11" idx="0"/>
          </p:cNvCxnSpPr>
          <p:nvPr/>
        </p:nvCxnSpPr>
        <p:spPr>
          <a:xfrm rot="5400000">
            <a:off x="5295901" y="2855585"/>
            <a:ext cx="230515" cy="611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5"/>
            <a:endCxn id="7" idx="0"/>
          </p:cNvCxnSpPr>
          <p:nvPr/>
        </p:nvCxnSpPr>
        <p:spPr>
          <a:xfrm rot="16200000" flipH="1">
            <a:off x="6189335" y="2950834"/>
            <a:ext cx="382915" cy="573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7" idx="3"/>
            <a:endCxn id="12" idx="0"/>
          </p:cNvCxnSpPr>
          <p:nvPr/>
        </p:nvCxnSpPr>
        <p:spPr>
          <a:xfrm rot="5400000">
            <a:off x="5981701" y="3769985"/>
            <a:ext cx="382915" cy="611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7" idx="5"/>
            <a:endCxn id="13" idx="0"/>
          </p:cNvCxnSpPr>
          <p:nvPr/>
        </p:nvCxnSpPr>
        <p:spPr>
          <a:xfrm rot="16200000" flipH="1">
            <a:off x="6894185" y="3846184"/>
            <a:ext cx="382915" cy="459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810000" y="2667000"/>
            <a:ext cx="1143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733800" y="2286000"/>
            <a:ext cx="1295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right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 rot="10800000">
            <a:off x="3733800" y="2895600"/>
            <a:ext cx="1143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3810000" y="3048000"/>
            <a:ext cx="1066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left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If root has rank </a:t>
            </a:r>
            <a:r>
              <a:rPr lang="en-US" i="1" dirty="0" smtClean="0"/>
              <a:t>k, </a:t>
            </a:r>
            <a:r>
              <a:rPr lang="en-US" dirty="0" smtClean="0"/>
              <a:t>decrease in </a:t>
            </a:r>
            <a:r>
              <a:rPr lang="el-GR" dirty="0" smtClean="0"/>
              <a:t>Φ</a:t>
            </a:r>
            <a:r>
              <a:rPr lang="en-US" dirty="0" smtClean="0"/>
              <a:t> due to root promotions is at least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                {</a:t>
            </a:r>
            <a:r>
              <a:rPr lang="en-US" dirty="0" err="1" smtClean="0">
                <a:sym typeface="Symbol"/>
              </a:rPr>
              <a:t>F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baseline="-25000" dirty="0" smtClean="0">
                <a:sym typeface="Symbol"/>
              </a:rPr>
              <a:t> + 2</a:t>
            </a:r>
            <a:r>
              <a:rPr lang="en-US" dirty="0" smtClean="0">
                <a:sym typeface="Symbol"/>
              </a:rPr>
              <a:t>|0 ≤ </a:t>
            </a:r>
            <a:r>
              <a:rPr lang="en-US" i="1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&lt; </a:t>
            </a: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} = </a:t>
            </a:r>
            <a:r>
              <a:rPr lang="en-US" dirty="0" err="1" smtClean="0">
                <a:sym typeface="Symbol"/>
              </a:rPr>
              <a:t>F</a:t>
            </a:r>
            <a:r>
              <a:rPr lang="en-US" i="1" baseline="-25000" dirty="0" err="1" smtClean="0">
                <a:sym typeface="Symbol"/>
              </a:rPr>
              <a:t>k</a:t>
            </a:r>
            <a:r>
              <a:rPr lang="en-US" baseline="-25000" dirty="0" smtClean="0">
                <a:sym typeface="Symbol"/>
              </a:rPr>
              <a:t> +</a:t>
            </a:r>
            <a:r>
              <a:rPr lang="en-US" dirty="0" smtClean="0">
                <a:sym typeface="Symbol"/>
              </a:rPr>
              <a:t> </a:t>
            </a:r>
            <a:r>
              <a:rPr lang="en-US" baseline="-25000" dirty="0" smtClean="0">
                <a:sym typeface="Symbol"/>
              </a:rPr>
              <a:t>3 </a:t>
            </a:r>
            <a:r>
              <a:rPr lang="en-US" dirty="0" smtClean="0">
                <a:sym typeface="Symbol"/>
              </a:rPr>
              <a:t>– 1. </a:t>
            </a:r>
          </a:p>
          <a:p>
            <a:pPr>
              <a:buNone/>
            </a:pPr>
            <a:endParaRPr lang="en-US" dirty="0" smtClean="0">
              <a:sym typeface="Symbol"/>
            </a:endParaRPr>
          </a:p>
          <a:p>
            <a:pPr>
              <a:buNone/>
            </a:pPr>
            <a:r>
              <a:rPr lang="el-GR" dirty="0" smtClean="0"/>
              <a:t>Φ</a:t>
            </a:r>
            <a:r>
              <a:rPr lang="en-US" dirty="0" smtClean="0"/>
              <a:t> increases by at most 1 per insertion,</a:t>
            </a:r>
          </a:p>
          <a:p>
            <a:pPr>
              <a:buNone/>
            </a:pPr>
            <a:r>
              <a:rPr lang="en-US" dirty="0" smtClean="0"/>
              <a:t>    always ≥ 0, drops by </a:t>
            </a:r>
            <a:r>
              <a:rPr lang="en-US" dirty="0" err="1" smtClean="0">
                <a:sym typeface="Symbol"/>
              </a:rPr>
              <a:t>F</a:t>
            </a:r>
            <a:r>
              <a:rPr lang="en-US" i="1" baseline="-25000" dirty="0" err="1" smtClean="0">
                <a:sym typeface="Symbol"/>
              </a:rPr>
              <a:t>k</a:t>
            </a:r>
            <a:r>
              <a:rPr lang="en-US" baseline="-25000" dirty="0" smtClean="0">
                <a:sym typeface="Symbol"/>
              </a:rPr>
              <a:t> +</a:t>
            </a:r>
            <a:r>
              <a:rPr lang="en-US" dirty="0" smtClean="0">
                <a:sym typeface="Symbol"/>
              </a:rPr>
              <a:t> </a:t>
            </a:r>
            <a:r>
              <a:rPr lang="en-US" baseline="-25000" dirty="0" smtClean="0">
                <a:sym typeface="Symbol"/>
              </a:rPr>
              <a:t>3 </a:t>
            </a:r>
            <a:r>
              <a:rPr lang="en-US" dirty="0" smtClean="0">
                <a:sym typeface="Symbol"/>
              </a:rPr>
              <a:t>– 1 ≥ </a:t>
            </a:r>
            <a:r>
              <a:rPr lang="en-US" dirty="0" err="1" smtClean="0">
                <a:sym typeface="Symbol"/>
              </a:rPr>
              <a:t>F</a:t>
            </a:r>
            <a:r>
              <a:rPr lang="en-US" i="1" baseline="-25000" dirty="0" err="1" smtClean="0">
                <a:sym typeface="Symbol"/>
              </a:rPr>
              <a:t>k</a:t>
            </a:r>
            <a:r>
              <a:rPr lang="en-US" baseline="-25000" dirty="0" smtClean="0">
                <a:sym typeface="Symbol"/>
              </a:rPr>
              <a:t> +</a:t>
            </a:r>
            <a:r>
              <a:rPr lang="en-US" dirty="0" smtClean="0">
                <a:sym typeface="Symbol"/>
              </a:rPr>
              <a:t> 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&gt; </a:t>
            </a:r>
            <a:r>
              <a:rPr lang="el-GR" i="1" dirty="0" smtClean="0">
                <a:sym typeface="Symbol"/>
              </a:rPr>
              <a:t>φ</a:t>
            </a:r>
            <a:r>
              <a:rPr lang="en-US" i="1" baseline="30000" dirty="0" smtClean="0">
                <a:sym typeface="Symbol"/>
              </a:rPr>
              <a:t>k</a:t>
            </a:r>
            <a:r>
              <a:rPr lang="en-US" baseline="-25000" dirty="0" smtClean="0">
                <a:sym typeface="Symbol"/>
              </a:rPr>
              <a:t> </a:t>
            </a:r>
            <a:endParaRPr lang="en-US" dirty="0" smtClean="0">
              <a:sym typeface="Symbol"/>
            </a:endParaRPr>
          </a:p>
          <a:p>
            <a:pPr>
              <a:buNone/>
            </a:pPr>
            <a:r>
              <a:rPr lang="en-US" dirty="0" smtClean="0">
                <a:sym typeface="Symbol"/>
              </a:rPr>
              <a:t>    as a result of root promotions → m &gt; </a:t>
            </a:r>
            <a:r>
              <a:rPr lang="el-GR" i="1" dirty="0" smtClean="0">
                <a:sym typeface="Symbol"/>
              </a:rPr>
              <a:t>φ</a:t>
            </a:r>
            <a:r>
              <a:rPr lang="en-US" i="1" baseline="30000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600" dirty="0" smtClean="0"/>
              <a:t>In </a:t>
            </a:r>
            <a:r>
              <a:rPr lang="en-US" sz="3600" dirty="0" err="1" smtClean="0"/>
              <a:t>ravl</a:t>
            </a:r>
            <a:r>
              <a:rPr lang="en-US" sz="3600" dirty="0" smtClean="0"/>
              <a:t> trees, balancing steps are  </a:t>
            </a:r>
          </a:p>
          <a:p>
            <a:pPr>
              <a:buNone/>
            </a:pPr>
            <a:r>
              <a:rPr lang="en-US" sz="3600" dirty="0" smtClean="0"/>
              <a:t>    exponentially infrequent in rank.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Proof</a:t>
            </a:r>
            <a:r>
              <a:rPr lang="en-US" dirty="0" smtClean="0"/>
              <a:t>: truncate </a:t>
            </a:r>
            <a:r>
              <a:rPr lang="el-GR" dirty="0" smtClean="0">
                <a:latin typeface="Calibri"/>
              </a:rPr>
              <a:t>Φ</a:t>
            </a:r>
            <a:r>
              <a:rPr lang="en-US" dirty="0" smtClean="0">
                <a:latin typeface="Calibri"/>
              </a:rPr>
              <a:t> (0 above rank </a:t>
            </a:r>
            <a:r>
              <a:rPr lang="en-US" i="1" dirty="0" smtClean="0">
                <a:latin typeface="Calibri"/>
              </a:rPr>
              <a:t>k</a:t>
            </a:r>
            <a:r>
              <a:rPr lang="en-US" dirty="0" smtClean="0">
                <a:latin typeface="Calibri"/>
              </a:rPr>
              <a:t>).</a:t>
            </a:r>
          </a:p>
          <a:p>
            <a:pPr>
              <a:buNone/>
            </a:pPr>
            <a:endParaRPr lang="en-US" dirty="0" smtClean="0">
              <a:latin typeface="Calibri"/>
            </a:endParaRPr>
          </a:p>
          <a:p>
            <a:pPr>
              <a:buNone/>
            </a:pPr>
            <a:r>
              <a:rPr lang="en-US" dirty="0" smtClean="0">
                <a:latin typeface="Calibri"/>
              </a:rPr>
              <a:t>Also true of rank-balanced trees.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Ravl</a:t>
            </a:r>
            <a:r>
              <a:rPr lang="en-US" dirty="0" smtClean="0"/>
              <a:t> trees with O(</a:t>
            </a:r>
            <a:r>
              <a:rPr lang="en-US" dirty="0" err="1" smtClean="0"/>
              <a:t>lg</a:t>
            </a:r>
            <a:r>
              <a:rPr lang="en-US" i="1" dirty="0" err="1" smtClean="0"/>
              <a:t>n</a:t>
            </a:r>
            <a:r>
              <a:rPr lang="en-US" dirty="0" smtClean="0"/>
              <a:t>) height bound?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Rebuild occasionally, either all at once or incrementally: e.g. run a background tree traversal that deletes successive items and inserts them into a new tree.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Sorted insertions into an AVL tree, or a </a:t>
            </a:r>
            <a:r>
              <a:rPr lang="en-US" dirty="0" err="1" smtClean="0"/>
              <a:t>ravl</a:t>
            </a:r>
            <a:r>
              <a:rPr lang="en-US" dirty="0" smtClean="0"/>
              <a:t> tree, produce a tree with height </a:t>
            </a:r>
            <a:r>
              <a:rPr lang="en-US" dirty="0" err="1" smtClean="0"/>
              <a:t>lg</a:t>
            </a:r>
            <a:r>
              <a:rPr lang="en-US" i="1" dirty="0" err="1" smtClean="0"/>
              <a:t>n</a:t>
            </a:r>
            <a:r>
              <a:rPr lang="en-US" dirty="0" smtClean="0"/>
              <a:t> + O(1).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Each node </a:t>
            </a:r>
            <a:r>
              <a:rPr lang="en-US" i="1" dirty="0" smtClean="0"/>
              <a:t>x</a:t>
            </a:r>
            <a:r>
              <a:rPr lang="en-US" dirty="0" smtClean="0"/>
              <a:t> has an integer </a:t>
            </a:r>
            <a:r>
              <a:rPr lang="en-US" i="1" dirty="0" smtClean="0"/>
              <a:t>rank</a:t>
            </a:r>
            <a:r>
              <a:rPr lang="en-US" dirty="0" smtClean="0"/>
              <a:t> </a:t>
            </a:r>
            <a:r>
              <a:rPr lang="en-US" i="1" dirty="0" smtClean="0"/>
              <a:t>r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). </a:t>
            </a:r>
            <a:r>
              <a:rPr lang="en-US" i="1" dirty="0" smtClean="0"/>
              <a:t>r</a:t>
            </a:r>
            <a:r>
              <a:rPr lang="en-US" dirty="0" smtClean="0"/>
              <a:t>(null) = –1.</a:t>
            </a:r>
          </a:p>
          <a:p>
            <a:pPr>
              <a:buNone/>
            </a:pPr>
            <a:r>
              <a:rPr lang="en-US" dirty="0" smtClean="0"/>
              <a:t>    Rank is a proxy for height.</a:t>
            </a:r>
          </a:p>
          <a:p>
            <a:pPr>
              <a:buNone/>
            </a:pPr>
            <a:r>
              <a:rPr lang="en-US" i="1" dirty="0"/>
              <a:t>r</a:t>
            </a:r>
            <a:r>
              <a:rPr lang="en-US" i="1" dirty="0" smtClean="0"/>
              <a:t>ank difference </a:t>
            </a:r>
            <a:r>
              <a:rPr lang="en-US" dirty="0" smtClean="0"/>
              <a:t>of a child </a:t>
            </a:r>
            <a:r>
              <a:rPr lang="en-US" i="1" dirty="0" smtClean="0"/>
              <a:t>x</a:t>
            </a:r>
            <a:r>
              <a:rPr lang="en-US" dirty="0" smtClean="0"/>
              <a:t>:</a:t>
            </a:r>
            <a:r>
              <a:rPr lang="en-US" i="1" dirty="0" smtClean="0"/>
              <a:t> </a:t>
            </a:r>
            <a:r>
              <a:rPr lang="en-US" dirty="0" err="1" smtClean="0">
                <a:latin typeface="Calibri"/>
              </a:rPr>
              <a:t>Δ</a:t>
            </a:r>
            <a:r>
              <a:rPr lang="en-US" i="1" dirty="0" err="1" smtClean="0">
                <a:latin typeface="Calibri"/>
              </a:rPr>
              <a:t>r</a:t>
            </a:r>
            <a:r>
              <a:rPr lang="en-US" dirty="0" smtClean="0">
                <a:latin typeface="Calibri"/>
              </a:rPr>
              <a:t>(</a:t>
            </a:r>
            <a:r>
              <a:rPr lang="en-US" dirty="0" smtClean="0"/>
              <a:t>x) = </a:t>
            </a:r>
            <a:r>
              <a:rPr lang="en-US" i="1" dirty="0" smtClean="0"/>
              <a:t>r</a:t>
            </a:r>
            <a:r>
              <a:rPr lang="en-US" dirty="0" smtClean="0"/>
              <a:t>(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)) – </a:t>
            </a:r>
            <a:r>
              <a:rPr lang="en-US" i="1" dirty="0" smtClean="0"/>
              <a:t>r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</a:t>
            </a:r>
          </a:p>
          <a:p>
            <a:pPr algn="ctr">
              <a:buNone/>
            </a:pPr>
            <a:r>
              <a:rPr lang="en-US" b="1" dirty="0" smtClean="0"/>
              <a:t>Rank balance: restriction on rank differences</a:t>
            </a:r>
          </a:p>
          <a:p>
            <a:pPr>
              <a:buNone/>
            </a:pPr>
            <a:r>
              <a:rPr lang="en-US" dirty="0" smtClean="0"/>
              <a:t>Notation: i</a:t>
            </a:r>
            <a:r>
              <a:rPr lang="en-US" i="1" dirty="0" smtClean="0"/>
              <a:t>-child</a:t>
            </a:r>
            <a:r>
              <a:rPr lang="en-US" dirty="0" smtClean="0"/>
              <a:t>: rank difference is </a:t>
            </a:r>
            <a:r>
              <a:rPr lang="en-US" i="1" dirty="0" smtClean="0"/>
              <a:t>i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i="1" dirty="0" smtClean="0"/>
              <a:t>    node is </a:t>
            </a:r>
            <a:r>
              <a:rPr lang="en-US" dirty="0" err="1" smtClean="0"/>
              <a:t>i,j</a:t>
            </a:r>
            <a:r>
              <a:rPr lang="en-US" dirty="0" smtClean="0"/>
              <a:t>: rank differences of children are </a:t>
            </a:r>
            <a:r>
              <a:rPr lang="en-US" i="1" dirty="0" smtClean="0"/>
              <a:t>i</a:t>
            </a:r>
            <a:r>
              <a:rPr lang="en-US" dirty="0" smtClean="0"/>
              <a:t>, </a:t>
            </a:r>
            <a:r>
              <a:rPr lang="en-US" i="1" dirty="0" smtClean="0"/>
              <a:t>j</a:t>
            </a:r>
          </a:p>
          <a:p>
            <a:pPr>
              <a:buNone/>
            </a:pPr>
            <a:r>
              <a:rPr lang="en-US" i="1" dirty="0"/>
              <a:t> </a:t>
            </a:r>
            <a:r>
              <a:rPr lang="en-US" i="1" dirty="0" smtClean="0"/>
              <a:t>       </a:t>
            </a:r>
            <a:r>
              <a:rPr lang="en-US" dirty="0" smtClean="0"/>
              <a:t>(order unimportant)</a:t>
            </a:r>
            <a:endParaRPr lang="en-US" i="1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AVL trees</a:t>
            </a:r>
            <a:r>
              <a:rPr lang="en-US" dirty="0" smtClean="0"/>
              <a:t> (</a:t>
            </a:r>
            <a:r>
              <a:rPr lang="en-US" dirty="0" err="1" smtClean="0"/>
              <a:t>Adelson-Velsky</a:t>
            </a:r>
            <a:r>
              <a:rPr lang="en-US" dirty="0" smtClean="0"/>
              <a:t> and Landis 1962): nodes are 1,1 or 1,2</a:t>
            </a:r>
            <a:r>
              <a:rPr lang="en-US" i="1" dirty="0" smtClean="0"/>
              <a:t> </a:t>
            </a:r>
            <a:r>
              <a:rPr lang="en-US" dirty="0" smtClean="0"/>
              <a:t>(</a:t>
            </a:r>
            <a:r>
              <a:rPr lang="en-US" i="1" dirty="0" smtClean="0"/>
              <a:t>not original</a:t>
            </a:r>
            <a:r>
              <a:rPr lang="en-US" dirty="0" smtClean="0"/>
              <a:t> </a:t>
            </a:r>
            <a:r>
              <a:rPr lang="en-US" i="1" dirty="0" err="1" smtClean="0"/>
              <a:t>dfn</a:t>
            </a:r>
            <a:r>
              <a:rPr lang="en-US" i="1" dirty="0" smtClean="0"/>
              <a:t>., but equivalent </a:t>
            </a:r>
            <a:r>
              <a:rPr lang="en-US" dirty="0" smtClean="0"/>
              <a:t>)</a:t>
            </a:r>
            <a:r>
              <a:rPr lang="en-US" i="1" dirty="0" smtClean="0"/>
              <a:t>  </a:t>
            </a:r>
          </a:p>
          <a:p>
            <a:pPr algn="ctr">
              <a:buNone/>
            </a:pPr>
            <a:r>
              <a:rPr lang="en-US" i="1" dirty="0" smtClean="0">
                <a:latin typeface="Calibri"/>
              </a:rPr>
              <a:t>→ </a:t>
            </a:r>
            <a:r>
              <a:rPr lang="en-US" i="1" dirty="0" smtClean="0"/>
              <a:t>h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= </a:t>
            </a:r>
            <a:r>
              <a:rPr lang="en-US" i="1" dirty="0" smtClean="0"/>
              <a:t>r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b="1" dirty="0" smtClean="0"/>
              <a:t>Red-black trees </a:t>
            </a:r>
            <a:r>
              <a:rPr lang="en-US" dirty="0" smtClean="0"/>
              <a:t>(Bayer 1972 via </a:t>
            </a:r>
            <a:r>
              <a:rPr lang="en-US" dirty="0" err="1" smtClean="0"/>
              <a:t>Guibas</a:t>
            </a:r>
            <a:r>
              <a:rPr lang="en-US" dirty="0" smtClean="0"/>
              <a:t> and </a:t>
            </a:r>
            <a:r>
              <a:rPr lang="en-US" dirty="0" err="1" smtClean="0"/>
              <a:t>Sedgewick</a:t>
            </a:r>
            <a:r>
              <a:rPr lang="en-US" dirty="0" smtClean="0"/>
              <a:t> 1978): nodes are 1,1 or 0,1 or 0,0; leaves are 1,1; if </a:t>
            </a:r>
            <a:r>
              <a:rPr lang="en-US" i="1" dirty="0" smtClean="0"/>
              <a:t>x</a:t>
            </a:r>
            <a:r>
              <a:rPr lang="en-US" dirty="0" smtClean="0"/>
              <a:t> is a 0-child,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is not a 0-child (0-children</a:t>
            </a:r>
            <a:r>
              <a:rPr lang="en-US" i="1" dirty="0" smtClean="0"/>
              <a:t> red, </a:t>
            </a:r>
            <a:r>
              <a:rPr lang="en-US" dirty="0" smtClean="0"/>
              <a:t>other nodes </a:t>
            </a:r>
            <a:r>
              <a:rPr lang="en-US" i="1" dirty="0" smtClean="0"/>
              <a:t>black</a:t>
            </a:r>
            <a:r>
              <a:rPr lang="en-US" dirty="0" smtClean="0"/>
              <a:t>)</a:t>
            </a:r>
          </a:p>
          <a:p>
            <a:pPr algn="ctr">
              <a:buNone/>
            </a:pPr>
            <a:r>
              <a:rPr lang="en-US" i="1" dirty="0" smtClean="0">
                <a:latin typeface="Calibri"/>
              </a:rPr>
              <a:t>→ r</a:t>
            </a:r>
            <a:r>
              <a:rPr lang="en-US" dirty="0" smtClean="0">
                <a:latin typeface="Calibri"/>
              </a:rPr>
              <a:t>(</a:t>
            </a:r>
            <a:r>
              <a:rPr lang="en-US" i="1" dirty="0" smtClean="0">
                <a:latin typeface="Calibri"/>
              </a:rPr>
              <a:t>x</a:t>
            </a:r>
            <a:r>
              <a:rPr lang="en-US" dirty="0" smtClean="0">
                <a:latin typeface="Calibri"/>
              </a:rPr>
              <a:t>)</a:t>
            </a:r>
            <a:r>
              <a:rPr lang="en-US" i="1" dirty="0" smtClean="0">
                <a:latin typeface="Calibri"/>
              </a:rPr>
              <a:t> </a:t>
            </a:r>
            <a:r>
              <a:rPr lang="en-US" dirty="0" smtClean="0"/>
              <a:t>≤ </a:t>
            </a:r>
            <a:r>
              <a:rPr lang="en-US" i="1" dirty="0" smtClean="0"/>
              <a:t>h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</a:t>
            </a:r>
            <a:r>
              <a:rPr lang="en-US" dirty="0" smtClean="0">
                <a:latin typeface="Calibri"/>
              </a:rPr>
              <a:t>≤ 2</a:t>
            </a:r>
            <a:r>
              <a:rPr lang="en-US" dirty="0" smtClean="0">
                <a:latin typeface="Calibri"/>
                <a:sym typeface="Symbol"/>
              </a:rPr>
              <a:t>r(x)</a:t>
            </a:r>
            <a:r>
              <a:rPr lang="en-US" dirty="0" smtClean="0">
                <a:latin typeface="Calibri"/>
              </a:rPr>
              <a:t> + 1 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Left-leaning red-black trees (</a:t>
            </a:r>
            <a:r>
              <a:rPr lang="en-US" dirty="0" smtClean="0"/>
              <a:t>Bayer 1971 via </a:t>
            </a:r>
            <a:r>
              <a:rPr lang="en-US" dirty="0" err="1" smtClean="0"/>
              <a:t>Andersson</a:t>
            </a:r>
            <a:r>
              <a:rPr lang="en-US" dirty="0" smtClean="0"/>
              <a:t> 1993): red-black and each 0-child is a left child (no 0,0 nodes)</a:t>
            </a:r>
          </a:p>
          <a:p>
            <a:pPr algn="ctr">
              <a:buNone/>
            </a:pPr>
            <a:r>
              <a:rPr lang="en-US" i="1" dirty="0" smtClean="0">
                <a:latin typeface="Calibri"/>
              </a:rPr>
              <a:t>→ </a:t>
            </a:r>
            <a:r>
              <a:rPr lang="en-US" i="1" dirty="0" smtClean="0"/>
              <a:t>r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r>
              <a:rPr lang="en-US" dirty="0" smtClean="0"/>
              <a:t>≤ </a:t>
            </a:r>
            <a:r>
              <a:rPr lang="en-US" i="1" dirty="0" smtClean="0"/>
              <a:t>h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≤ 2</a:t>
            </a:r>
            <a:r>
              <a:rPr lang="en-US" dirty="0" smtClean="0">
                <a:sym typeface="Symbol"/>
              </a:rPr>
              <a:t>r(x)</a:t>
            </a:r>
            <a:r>
              <a:rPr lang="en-US" dirty="0" smtClean="0"/>
              <a:t> + 1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Weak AVL (</a:t>
            </a:r>
            <a:r>
              <a:rPr lang="en-US" b="1" dirty="0" err="1" smtClean="0"/>
              <a:t>wavl</a:t>
            </a:r>
            <a:r>
              <a:rPr lang="en-US" b="1" dirty="0" smtClean="0"/>
              <a:t>) trees </a:t>
            </a:r>
            <a:r>
              <a:rPr lang="en-US" dirty="0" smtClean="0"/>
              <a:t>(</a:t>
            </a:r>
            <a:r>
              <a:rPr lang="en-US" dirty="0" err="1" smtClean="0"/>
              <a:t>Sen</a:t>
            </a:r>
            <a:r>
              <a:rPr lang="en-US" dirty="0" smtClean="0"/>
              <a:t> and Tarjan 2009):</a:t>
            </a:r>
          </a:p>
          <a:p>
            <a:pPr algn="ctr">
              <a:buNone/>
            </a:pPr>
            <a:r>
              <a:rPr lang="en-US" dirty="0" smtClean="0">
                <a:latin typeface="Calibri"/>
              </a:rPr>
              <a:t>    Δ</a:t>
            </a:r>
            <a:r>
              <a:rPr lang="en-US" i="1" dirty="0" smtClean="0">
                <a:latin typeface="Calibri"/>
              </a:rPr>
              <a:t>r</a:t>
            </a:r>
            <a:r>
              <a:rPr lang="en-US" dirty="0" smtClean="0">
                <a:latin typeface="Calibri"/>
              </a:rPr>
              <a:t>’s are 1 or 2</a:t>
            </a:r>
            <a:r>
              <a:rPr lang="en-US" dirty="0" smtClean="0"/>
              <a:t>; leaves are 1,1</a:t>
            </a:r>
          </a:p>
          <a:p>
            <a:pPr algn="ctr">
              <a:buNone/>
            </a:pPr>
            <a:r>
              <a:rPr lang="en-US" i="1" dirty="0" smtClean="0">
                <a:latin typeface="Calibri"/>
              </a:rPr>
              <a:t>→ r</a:t>
            </a:r>
            <a:r>
              <a:rPr lang="en-US" dirty="0" smtClean="0">
                <a:latin typeface="Calibri"/>
              </a:rPr>
              <a:t>(</a:t>
            </a:r>
            <a:r>
              <a:rPr lang="en-US" i="1" dirty="0" smtClean="0">
                <a:latin typeface="Calibri"/>
              </a:rPr>
              <a:t>x</a:t>
            </a:r>
            <a:r>
              <a:rPr lang="en-US" dirty="0" smtClean="0">
                <a:latin typeface="Calibri"/>
              </a:rPr>
              <a:t>)/2</a:t>
            </a:r>
            <a:r>
              <a:rPr lang="en-US" i="1" dirty="0" smtClean="0">
                <a:latin typeface="Calibri"/>
              </a:rPr>
              <a:t> </a:t>
            </a:r>
            <a:r>
              <a:rPr lang="en-US" dirty="0" smtClean="0"/>
              <a:t>≤</a:t>
            </a:r>
            <a:r>
              <a:rPr lang="en-US" i="1" dirty="0" smtClean="0">
                <a:latin typeface="Calibri"/>
              </a:rPr>
              <a:t> </a:t>
            </a:r>
            <a:r>
              <a:rPr lang="en-US" i="1" dirty="0" smtClean="0"/>
              <a:t>h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</a:t>
            </a:r>
            <a:r>
              <a:rPr lang="en-US" dirty="0" smtClean="0">
                <a:latin typeface="Calibri"/>
              </a:rPr>
              <a:t>≤</a:t>
            </a:r>
            <a:r>
              <a:rPr lang="en-US" dirty="0" smtClean="0"/>
              <a:t> </a:t>
            </a:r>
            <a:r>
              <a:rPr lang="en-US" i="1" dirty="0" smtClean="0"/>
              <a:t>r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</a:t>
            </a:r>
          </a:p>
          <a:p>
            <a:pPr algn="ctr">
              <a:buNone/>
            </a:pPr>
            <a:r>
              <a:rPr lang="en-US" dirty="0" smtClean="0">
                <a:solidFill>
                  <a:srgbClr val="00B0F0"/>
                </a:solidFill>
              </a:rPr>
              <a:t>(allow 1,3 nodes?)</a:t>
            </a:r>
          </a:p>
          <a:p>
            <a:pPr algn="ctr">
              <a:buNone/>
            </a:pPr>
            <a:r>
              <a:rPr lang="en-US" b="1" dirty="0" smtClean="0"/>
              <a:t>Relaxed AVL (</a:t>
            </a:r>
            <a:r>
              <a:rPr lang="en-US" b="1" dirty="0" err="1" smtClean="0"/>
              <a:t>ravl</a:t>
            </a:r>
            <a:r>
              <a:rPr lang="en-US" b="1" dirty="0" smtClean="0"/>
              <a:t>) trees </a:t>
            </a:r>
            <a:r>
              <a:rPr lang="en-US" dirty="0" smtClean="0"/>
              <a:t>(</a:t>
            </a:r>
            <a:r>
              <a:rPr lang="en-US" dirty="0" err="1" smtClean="0"/>
              <a:t>Sen</a:t>
            </a:r>
            <a:r>
              <a:rPr lang="en-US" dirty="0" smtClean="0"/>
              <a:t> and Tarjan 2010): Δ</a:t>
            </a:r>
            <a:r>
              <a:rPr lang="en-US" i="1" dirty="0" smtClean="0"/>
              <a:t>r</a:t>
            </a:r>
            <a:r>
              <a:rPr lang="en-US" dirty="0" smtClean="0"/>
              <a:t>’s are positive</a:t>
            </a:r>
          </a:p>
          <a:p>
            <a:pPr algn="ctr">
              <a:buNone/>
            </a:pPr>
            <a:r>
              <a:rPr lang="en-US" i="1" dirty="0" smtClean="0">
                <a:latin typeface="Calibri"/>
              </a:rPr>
              <a:t>→ </a:t>
            </a:r>
            <a:r>
              <a:rPr lang="en-US" i="1" dirty="0" smtClean="0"/>
              <a:t>h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≤ </a:t>
            </a:r>
            <a:r>
              <a:rPr lang="en-US" i="1" dirty="0" smtClean="0"/>
              <a:t>r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Many others, notably </a:t>
            </a:r>
            <a:r>
              <a:rPr lang="en-US" b="1" dirty="0" smtClean="0"/>
              <a:t>weight-balanced trees</a:t>
            </a:r>
            <a:r>
              <a:rPr lang="en-US" dirty="0" smtClean="0"/>
              <a:t>: balance given by size ratio not rank difference.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AVL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Each node is 1,1 or 1,2</a:t>
            </a:r>
          </a:p>
          <a:p>
            <a:pPr>
              <a:buNone/>
            </a:pPr>
            <a:r>
              <a:rPr lang="en-US" i="1" dirty="0" smtClean="0">
                <a:latin typeface="Calibri"/>
              </a:rPr>
              <a:t>     → </a:t>
            </a:r>
            <a:r>
              <a:rPr lang="en-US" i="1" dirty="0" smtClean="0"/>
              <a:t>r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</a:t>
            </a:r>
            <a:r>
              <a:rPr lang="en-US" i="1" dirty="0" smtClean="0"/>
              <a:t> = h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), </a:t>
            </a:r>
            <a:r>
              <a:rPr lang="en-US" i="1" dirty="0" smtClean="0"/>
              <a:t>r</a:t>
            </a:r>
            <a:r>
              <a:rPr lang="en-US" dirty="0" smtClean="0"/>
              <a:t>(leaf) = 0, </a:t>
            </a:r>
            <a:r>
              <a:rPr lang="en-US" i="1" dirty="0" smtClean="0"/>
              <a:t>r</a:t>
            </a:r>
            <a:r>
              <a:rPr lang="en-US" dirty="0" smtClean="0"/>
              <a:t>(unary node) = 1 </a:t>
            </a:r>
            <a:endParaRPr lang="en-US" i="1" dirty="0" smtClean="0"/>
          </a:p>
          <a:p>
            <a:pPr>
              <a:buNone/>
            </a:pPr>
            <a:r>
              <a:rPr lang="en-US" dirty="0" smtClean="0"/>
              <a:t>Rank differences stored, not ranks: one bit per node, indicating whether </a:t>
            </a:r>
            <a:r>
              <a:rPr lang="el-GR" dirty="0" smtClean="0">
                <a:latin typeface="Calibri"/>
              </a:rPr>
              <a:t>Δ</a:t>
            </a:r>
            <a:r>
              <a:rPr lang="en-US" i="1" dirty="0" smtClean="0">
                <a:latin typeface="Calibri"/>
              </a:rPr>
              <a:t>r</a:t>
            </a:r>
            <a:r>
              <a:rPr lang="en-US" dirty="0" smtClean="0"/>
              <a:t> is 1 or 2.  </a:t>
            </a:r>
            <a:r>
              <a:rPr lang="en-US" i="1" dirty="0" err="1" smtClean="0"/>
              <a:t>r</a:t>
            </a:r>
            <a:r>
              <a:rPr lang="en-US" dirty="0" err="1" smtClean="0"/>
              <a:t>’s</a:t>
            </a:r>
            <a:r>
              <a:rPr lang="en-US" dirty="0" smtClean="0"/>
              <a:t> are computable from </a:t>
            </a:r>
            <a:r>
              <a:rPr lang="el-GR" dirty="0" smtClean="0">
                <a:latin typeface="Calibri"/>
              </a:rPr>
              <a:t>Δ</a:t>
            </a:r>
            <a:r>
              <a:rPr lang="en-US" i="1" dirty="0" err="1" smtClean="0">
                <a:latin typeface="Calibri"/>
              </a:rPr>
              <a:t>r</a:t>
            </a:r>
            <a:r>
              <a:rPr lang="en-US" dirty="0" err="1" smtClean="0">
                <a:latin typeface="Calibri"/>
              </a:rPr>
              <a:t>’s</a:t>
            </a:r>
            <a:r>
              <a:rPr lang="en-US" dirty="0" smtClean="0">
                <a:latin typeface="Calibri"/>
              </a:rPr>
              <a:t>.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 err="1" smtClean="0"/>
              <a:t>vs</a:t>
            </a:r>
            <a:r>
              <a:rPr lang="en-US" dirty="0" smtClean="0"/>
              <a:t> original representation: store one of three states in each node: both </a:t>
            </a:r>
            <a:r>
              <a:rPr lang="en-US" dirty="0" err="1" smtClean="0"/>
              <a:t>subtrees</a:t>
            </a:r>
            <a:r>
              <a:rPr lang="en-US" dirty="0" smtClean="0"/>
              <a:t> have equal height, left </a:t>
            </a:r>
            <a:r>
              <a:rPr lang="en-US" dirty="0" err="1" smtClean="0"/>
              <a:t>subtree</a:t>
            </a:r>
            <a:r>
              <a:rPr lang="en-US" dirty="0" smtClean="0"/>
              <a:t> is higher by 1, or right </a:t>
            </a:r>
            <a:r>
              <a:rPr lang="en-US" dirty="0" err="1" smtClean="0"/>
              <a:t>subtree</a:t>
            </a:r>
            <a:r>
              <a:rPr lang="en-US" dirty="0" smtClean="0"/>
              <a:t> is higher by 1) 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1"/>
            <a:ext cx="8229600" cy="198119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An AVL Tree.  </a:t>
            </a:r>
            <a:r>
              <a:rPr lang="en-US" dirty="0" smtClean="0">
                <a:solidFill>
                  <a:schemeClr val="accent5"/>
                </a:solidFill>
              </a:rPr>
              <a:t>Numbers left of nodes are </a:t>
            </a:r>
            <a:r>
              <a:rPr lang="en-US" i="1" dirty="0" err="1" smtClean="0">
                <a:solidFill>
                  <a:schemeClr val="accent5"/>
                </a:solidFill>
                <a:latin typeface="Calibri"/>
              </a:rPr>
              <a:t>r</a:t>
            </a:r>
            <a:r>
              <a:rPr lang="en-US" dirty="0" err="1" smtClean="0">
                <a:solidFill>
                  <a:schemeClr val="accent5"/>
                </a:solidFill>
                <a:latin typeface="Calibri"/>
              </a:rPr>
              <a:t>’s</a:t>
            </a:r>
            <a:r>
              <a:rPr lang="en-US" dirty="0" smtClean="0">
                <a:solidFill>
                  <a:schemeClr val="accent5"/>
                </a:solidFill>
                <a:latin typeface="Calibri"/>
              </a:rPr>
              <a:t> (not stored).</a:t>
            </a:r>
            <a:r>
              <a:rPr lang="en-US" dirty="0" smtClean="0">
                <a:solidFill>
                  <a:schemeClr val="accent5"/>
                </a:solidFill>
              </a:rPr>
              <a:t>  </a:t>
            </a:r>
            <a:r>
              <a:rPr lang="en-US" dirty="0" smtClean="0"/>
              <a:t>Numbers right of nodes are </a:t>
            </a:r>
            <a:r>
              <a:rPr lang="en-US" dirty="0" err="1" smtClean="0"/>
              <a:t>Δ</a:t>
            </a:r>
            <a:r>
              <a:rPr lang="en-US" i="1" dirty="0" err="1" smtClean="0"/>
              <a:t>r</a:t>
            </a:r>
            <a:r>
              <a:rPr lang="en-US" dirty="0" err="1" smtClean="0"/>
              <a:t>’s</a:t>
            </a:r>
            <a:r>
              <a:rPr lang="en-US" dirty="0" smtClean="0"/>
              <a:t> (stored).  Null nodes have </a:t>
            </a:r>
            <a:r>
              <a:rPr lang="en-US" i="1" dirty="0" smtClean="0">
                <a:solidFill>
                  <a:schemeClr val="accent5"/>
                </a:solidFill>
              </a:rPr>
              <a:t>r</a:t>
            </a:r>
            <a:r>
              <a:rPr lang="en-US" dirty="0" smtClean="0">
                <a:solidFill>
                  <a:schemeClr val="accent5"/>
                </a:solidFill>
              </a:rPr>
              <a:t> = –1 </a:t>
            </a:r>
            <a:r>
              <a:rPr lang="en-US" dirty="0" smtClean="0"/>
              <a:t>and </a:t>
            </a:r>
            <a:r>
              <a:rPr lang="en-US" dirty="0" err="1" smtClean="0"/>
              <a:t>Δ</a:t>
            </a:r>
            <a:r>
              <a:rPr lang="en-US" i="1" dirty="0" err="1" smtClean="0"/>
              <a:t>r</a:t>
            </a:r>
            <a:r>
              <a:rPr lang="en-US" i="1" dirty="0" smtClean="0"/>
              <a:t> </a:t>
            </a:r>
            <a:r>
              <a:rPr lang="en-US" dirty="0" smtClean="0"/>
              <a:t>= 1 or 2 (</a:t>
            </a:r>
            <a:r>
              <a:rPr lang="en-US" i="1" dirty="0" smtClean="0">
                <a:solidFill>
                  <a:schemeClr val="accent5"/>
                </a:solidFill>
              </a:rPr>
              <a:t>r </a:t>
            </a:r>
            <a:r>
              <a:rPr lang="en-US" dirty="0" smtClean="0"/>
              <a:t>and </a:t>
            </a:r>
            <a:r>
              <a:rPr lang="en-US" dirty="0" err="1" smtClean="0"/>
              <a:t>Δ</a:t>
            </a:r>
            <a:r>
              <a:rPr lang="en-US" i="1" dirty="0" err="1" smtClean="0"/>
              <a:t>r</a:t>
            </a:r>
            <a:r>
              <a:rPr lang="en-US" i="1" dirty="0" smtClean="0"/>
              <a:t> </a:t>
            </a:r>
            <a:r>
              <a:rPr lang="en-US" dirty="0" smtClean="0"/>
              <a:t>shown for two null nodes) </a:t>
            </a:r>
            <a:r>
              <a:rPr lang="en-US" dirty="0" smtClean="0">
                <a:solidFill>
                  <a:schemeClr val="accent5"/>
                </a:solidFill>
              </a:rPr>
              <a:t>  </a:t>
            </a:r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419600" y="23622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F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410200" y="3200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6" name="Oval 5"/>
          <p:cNvSpPr/>
          <p:nvPr/>
        </p:nvSpPr>
        <p:spPr>
          <a:xfrm>
            <a:off x="6477000" y="4114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6096000" y="4953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124200" y="3200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438400" y="4038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0" name="Oval 9"/>
          <p:cNvSpPr/>
          <p:nvPr/>
        </p:nvSpPr>
        <p:spPr>
          <a:xfrm>
            <a:off x="3505200" y="4038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E</a:t>
            </a:r>
          </a:p>
        </p:txBody>
      </p:sp>
      <p:cxnSp>
        <p:nvCxnSpPr>
          <p:cNvPr id="11" name="Straight Arrow Connector 10"/>
          <p:cNvCxnSpPr>
            <a:stCxn id="4" idx="3"/>
            <a:endCxn id="8" idx="7"/>
          </p:cNvCxnSpPr>
          <p:nvPr/>
        </p:nvCxnSpPr>
        <p:spPr>
          <a:xfrm rot="5400000">
            <a:off x="3808085" y="2588885"/>
            <a:ext cx="461030" cy="918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3"/>
            <a:endCxn id="9" idx="7"/>
          </p:cNvCxnSpPr>
          <p:nvPr/>
        </p:nvCxnSpPr>
        <p:spPr>
          <a:xfrm rot="5400000">
            <a:off x="2817485" y="3731885"/>
            <a:ext cx="461030" cy="3086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5"/>
            <a:endCxn id="10" idx="0"/>
          </p:cNvCxnSpPr>
          <p:nvPr/>
        </p:nvCxnSpPr>
        <p:spPr>
          <a:xfrm rot="16200000" flipH="1">
            <a:off x="3484235" y="3750934"/>
            <a:ext cx="382915" cy="192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5"/>
            <a:endCxn id="5" idx="1"/>
          </p:cNvCxnSpPr>
          <p:nvPr/>
        </p:nvCxnSpPr>
        <p:spPr>
          <a:xfrm rot="16200000" flipH="1">
            <a:off x="4951085" y="2741285"/>
            <a:ext cx="461030" cy="6134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5"/>
            <a:endCxn id="6" idx="1"/>
          </p:cNvCxnSpPr>
          <p:nvPr/>
        </p:nvCxnSpPr>
        <p:spPr>
          <a:xfrm rot="16200000" flipH="1">
            <a:off x="5941685" y="3579485"/>
            <a:ext cx="537230" cy="6896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3"/>
            <a:endCxn id="7" idx="0"/>
          </p:cNvCxnSpPr>
          <p:nvPr/>
        </p:nvCxnSpPr>
        <p:spPr>
          <a:xfrm rot="5400000">
            <a:off x="6267451" y="4665335"/>
            <a:ext cx="382915" cy="192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715000" y="57912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Q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stCxn id="7" idx="3"/>
            <a:endCxn id="17" idx="0"/>
          </p:cNvCxnSpPr>
          <p:nvPr/>
        </p:nvCxnSpPr>
        <p:spPr>
          <a:xfrm rot="5400000">
            <a:off x="5886451" y="5503535"/>
            <a:ext cx="382915" cy="192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7315200" y="48768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Y</a:t>
            </a:r>
          </a:p>
        </p:txBody>
      </p:sp>
      <p:cxnSp>
        <p:nvCxnSpPr>
          <p:cNvPr id="20" name="Straight Arrow Connector 19"/>
          <p:cNvCxnSpPr>
            <a:stCxn id="6" idx="5"/>
            <a:endCxn id="19" idx="1"/>
          </p:cNvCxnSpPr>
          <p:nvPr/>
        </p:nvCxnSpPr>
        <p:spPr>
          <a:xfrm rot="16200000" flipH="1">
            <a:off x="6970385" y="4531985"/>
            <a:ext cx="384830" cy="4610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648200" y="4038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>
            <a:stCxn id="5" idx="3"/>
            <a:endCxn id="21" idx="0"/>
          </p:cNvCxnSpPr>
          <p:nvPr/>
        </p:nvCxnSpPr>
        <p:spPr>
          <a:xfrm rot="5400000">
            <a:off x="5010151" y="3560435"/>
            <a:ext cx="382915" cy="573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1828800" y="48006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stCxn id="9" idx="3"/>
            <a:endCxn id="28" idx="7"/>
          </p:cNvCxnSpPr>
          <p:nvPr/>
        </p:nvCxnSpPr>
        <p:spPr>
          <a:xfrm rot="5400000">
            <a:off x="2207885" y="4570085"/>
            <a:ext cx="384830" cy="2324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600200" y="48768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/>
                </a:solidFill>
              </a:rPr>
              <a:t>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209800" y="41148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/>
                </a:solidFill>
              </a:rPr>
              <a:t>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276600" y="41148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0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486400" y="59436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562600" y="50292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086600" y="49530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0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248400" y="41910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/>
                </a:solidFill>
              </a:rPr>
              <a:t>2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419600" y="41148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1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895600" y="32766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2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181600" y="32766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/>
                </a:solidFill>
              </a:rPr>
              <a:t>3</a:t>
            </a:r>
          </a:p>
        </p:txBody>
      </p:sp>
      <p:sp>
        <p:nvSpPr>
          <p:cNvPr id="45" name="Oval 44"/>
          <p:cNvSpPr/>
          <p:nvPr/>
        </p:nvSpPr>
        <p:spPr>
          <a:xfrm>
            <a:off x="5029200" y="4953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3962400" y="49530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G</a:t>
            </a:r>
          </a:p>
        </p:txBody>
      </p:sp>
      <p:cxnSp>
        <p:nvCxnSpPr>
          <p:cNvPr id="54" name="Straight Arrow Connector 53"/>
          <p:cNvCxnSpPr>
            <a:stCxn id="21" idx="5"/>
            <a:endCxn id="45" idx="0"/>
          </p:cNvCxnSpPr>
          <p:nvPr/>
        </p:nvCxnSpPr>
        <p:spPr>
          <a:xfrm rot="16200000" flipH="1">
            <a:off x="4970135" y="4627234"/>
            <a:ext cx="459115" cy="1924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21" idx="3"/>
            <a:endCxn id="46" idx="0"/>
          </p:cNvCxnSpPr>
          <p:nvPr/>
        </p:nvCxnSpPr>
        <p:spPr>
          <a:xfrm rot="5400000">
            <a:off x="4248151" y="4474835"/>
            <a:ext cx="459115" cy="4972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4800600" y="50292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/>
                </a:solidFill>
              </a:rPr>
              <a:t>0</a:t>
            </a:r>
          </a:p>
        </p:txBody>
      </p:sp>
      <p:sp>
        <p:nvSpPr>
          <p:cNvPr id="58" name="Rectangle 57"/>
          <p:cNvSpPr/>
          <p:nvPr/>
        </p:nvSpPr>
        <p:spPr>
          <a:xfrm>
            <a:off x="3733800" y="5105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/>
                </a:solidFill>
              </a:rPr>
              <a:t>0</a:t>
            </a:r>
          </a:p>
        </p:txBody>
      </p:sp>
      <p:cxnSp>
        <p:nvCxnSpPr>
          <p:cNvPr id="44" name="Straight Arrow Connector 43"/>
          <p:cNvCxnSpPr>
            <a:stCxn id="28" idx="3"/>
          </p:cNvCxnSpPr>
          <p:nvPr/>
        </p:nvCxnSpPr>
        <p:spPr>
          <a:xfrm rot="5400000">
            <a:off x="1638301" y="5293985"/>
            <a:ext cx="3067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28" idx="5"/>
          </p:cNvCxnSpPr>
          <p:nvPr/>
        </p:nvCxnSpPr>
        <p:spPr>
          <a:xfrm rot="16200000" flipH="1">
            <a:off x="2207885" y="5332084"/>
            <a:ext cx="3829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9" idx="5"/>
          </p:cNvCxnSpPr>
          <p:nvPr/>
        </p:nvCxnSpPr>
        <p:spPr>
          <a:xfrm rot="16200000" flipH="1">
            <a:off x="2779385" y="4608184"/>
            <a:ext cx="3829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0" idx="3"/>
          </p:cNvCxnSpPr>
          <p:nvPr/>
        </p:nvCxnSpPr>
        <p:spPr>
          <a:xfrm rot="5400000">
            <a:off x="3276601" y="4570085"/>
            <a:ext cx="3829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10" idx="5"/>
          </p:cNvCxnSpPr>
          <p:nvPr/>
        </p:nvCxnSpPr>
        <p:spPr>
          <a:xfrm rot="16200000" flipH="1">
            <a:off x="3846185" y="4608184"/>
            <a:ext cx="3829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6" idx="3"/>
          </p:cNvCxnSpPr>
          <p:nvPr/>
        </p:nvCxnSpPr>
        <p:spPr>
          <a:xfrm rot="5400000">
            <a:off x="3771901" y="5522585"/>
            <a:ext cx="3829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46" idx="5"/>
          </p:cNvCxnSpPr>
          <p:nvPr/>
        </p:nvCxnSpPr>
        <p:spPr>
          <a:xfrm rot="16200000" flipH="1">
            <a:off x="4265285" y="5560684"/>
            <a:ext cx="382915" cy="78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5" idx="3"/>
          </p:cNvCxnSpPr>
          <p:nvPr/>
        </p:nvCxnSpPr>
        <p:spPr>
          <a:xfrm rot="5400000">
            <a:off x="4838701" y="5522585"/>
            <a:ext cx="3829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45" idx="5"/>
          </p:cNvCxnSpPr>
          <p:nvPr/>
        </p:nvCxnSpPr>
        <p:spPr>
          <a:xfrm rot="16200000" flipH="1">
            <a:off x="5332085" y="5560684"/>
            <a:ext cx="382915" cy="78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7" idx="5"/>
          </p:cNvCxnSpPr>
          <p:nvPr/>
        </p:nvCxnSpPr>
        <p:spPr>
          <a:xfrm rot="16200000" flipH="1">
            <a:off x="6475085" y="5484484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19" idx="3"/>
          </p:cNvCxnSpPr>
          <p:nvPr/>
        </p:nvCxnSpPr>
        <p:spPr>
          <a:xfrm rot="5400000">
            <a:off x="7124701" y="5446385"/>
            <a:ext cx="3829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19" idx="5"/>
          </p:cNvCxnSpPr>
          <p:nvPr/>
        </p:nvCxnSpPr>
        <p:spPr>
          <a:xfrm rot="16200000" flipH="1">
            <a:off x="7694285" y="5408284"/>
            <a:ext cx="3829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17" idx="3"/>
          </p:cNvCxnSpPr>
          <p:nvPr/>
        </p:nvCxnSpPr>
        <p:spPr>
          <a:xfrm rot="5400000">
            <a:off x="5562601" y="6322685"/>
            <a:ext cx="306715" cy="1543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17" idx="5"/>
          </p:cNvCxnSpPr>
          <p:nvPr/>
        </p:nvCxnSpPr>
        <p:spPr>
          <a:xfrm rot="16200000" flipH="1">
            <a:off x="6132185" y="6284584"/>
            <a:ext cx="306715" cy="230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6248400" y="56388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781800" y="56388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2438400" y="50292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048000" y="41148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0" name="Rectangle 69"/>
          <p:cNvSpPr/>
          <p:nvPr/>
        </p:nvSpPr>
        <p:spPr>
          <a:xfrm>
            <a:off x="3733800" y="32766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191000" y="24384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4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019800" y="32766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6" name="Rectangle 75"/>
          <p:cNvSpPr/>
          <p:nvPr/>
        </p:nvSpPr>
        <p:spPr>
          <a:xfrm>
            <a:off x="4114800" y="41148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5257800" y="41148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4572000" y="5105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7086600" y="41910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7924800" y="49530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5867400" y="50292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/>
                </a:solidFill>
              </a:rPr>
              <a:t>1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6705600" y="50292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6324600" y="59436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9" name="Rectangle 118"/>
          <p:cNvSpPr/>
          <p:nvPr/>
        </p:nvSpPr>
        <p:spPr>
          <a:xfrm>
            <a:off x="1143000" y="5486400"/>
            <a:ext cx="533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–1 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1828800" y="54864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3124200" y="47244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2590800" y="4876800"/>
            <a:ext cx="533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–1 </a:t>
            </a:r>
            <a:endParaRPr lang="en-US" sz="2400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3653</TotalTime>
  <Words>2540</Words>
  <Application>Microsoft Office PowerPoint</Application>
  <PresentationFormat>On-screen Show (4:3)</PresentationFormat>
  <Paragraphs>702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 Balanced Binary Search Trees</vt:lpstr>
      <vt:lpstr>Balanced tree: depth is O(lgn)</vt:lpstr>
      <vt:lpstr>Restructuring primitive: Rotation</vt:lpstr>
      <vt:lpstr>PowerPoint Presentation</vt:lpstr>
      <vt:lpstr>Balance</vt:lpstr>
      <vt:lpstr>PowerPoint Presentation</vt:lpstr>
      <vt:lpstr>PowerPoint Presentation</vt:lpstr>
      <vt:lpstr>AVL Trees</vt:lpstr>
      <vt:lpstr>PowerPoint Presentation</vt:lpstr>
      <vt:lpstr>AVL-tree height bound</vt:lpstr>
      <vt:lpstr>PowerPoint Presentation</vt:lpstr>
      <vt:lpstr>Balanced tree insertion</vt:lpstr>
      <vt:lpstr>AVL-tree insertion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Balanced tree deletion</vt:lpstr>
      <vt:lpstr>Weak AVL trees</vt:lpstr>
      <vt:lpstr>PowerPoint Presentation</vt:lpstr>
      <vt:lpstr>PowerPoint Presentation</vt:lpstr>
      <vt:lpstr>PowerPoint Presentation</vt:lpstr>
      <vt:lpstr>PowerPoint Presentation</vt:lpstr>
      <vt:lpstr> Deletion without rebalancing:  a better alternative?  </vt:lpstr>
      <vt:lpstr>Relaxed AVL (ravl) trees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Tarjan</dc:creator>
  <cp:lastModifiedBy>Else Magård</cp:lastModifiedBy>
  <cp:revision>219</cp:revision>
  <dcterms:created xsi:type="dcterms:W3CDTF">2011-02-04T21:30:58Z</dcterms:created>
  <dcterms:modified xsi:type="dcterms:W3CDTF">2013-08-23T15:31:51Z</dcterms:modified>
</cp:coreProperties>
</file>